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2"/>
  </p:notesMasterIdLst>
  <p:sldIdLst>
    <p:sldId id="256" r:id="rId2"/>
    <p:sldId id="257" r:id="rId3"/>
    <p:sldId id="271" r:id="rId4"/>
    <p:sldId id="270" r:id="rId5"/>
    <p:sldId id="269" r:id="rId6"/>
    <p:sldId id="259" r:id="rId7"/>
    <p:sldId id="260" r:id="rId8"/>
    <p:sldId id="261" r:id="rId9"/>
    <p:sldId id="265" r:id="rId10"/>
    <p:sldId id="272" r:id="rId11"/>
    <p:sldId id="276" r:id="rId12"/>
    <p:sldId id="274" r:id="rId13"/>
    <p:sldId id="275" r:id="rId14"/>
    <p:sldId id="273" r:id="rId15"/>
    <p:sldId id="277" r:id="rId16"/>
    <p:sldId id="278" r:id="rId17"/>
    <p:sldId id="279" r:id="rId18"/>
    <p:sldId id="280" r:id="rId19"/>
    <p:sldId id="281" r:id="rId20"/>
    <p:sldId id="267" r:id="rId21"/>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291" autoAdjust="0"/>
  </p:normalViewPr>
  <p:slideViewPr>
    <p:cSldViewPr snapToGrid="0">
      <p:cViewPr varScale="1">
        <p:scale>
          <a:sx n="109" d="100"/>
          <a:sy n="109" d="100"/>
        </p:scale>
        <p:origin x="696"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967697DE-280E-47A7-B359-DB1B0CBDDFF8}" type="datetimeFigureOut">
              <a:rPr lang="it-IT" smtClean="0"/>
              <a:t>23/09/2020</a:t>
            </a:fld>
            <a:endParaRPr lang="it-IT"/>
          </a:p>
        </p:txBody>
      </p:sp>
      <p:sp>
        <p:nvSpPr>
          <p:cNvPr id="4" name="Segnaposto immagine diapositiva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5"/>
            <a:ext cx="5438140" cy="3908613"/>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3"/>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3"/>
            <a:ext cx="2945659" cy="498055"/>
          </a:xfrm>
          <a:prstGeom prst="rect">
            <a:avLst/>
          </a:prstGeom>
        </p:spPr>
        <p:txBody>
          <a:bodyPr vert="horz" lIns="91440" tIns="45720" rIns="91440" bIns="45720" rtlCol="0" anchor="b"/>
          <a:lstStyle>
            <a:lvl1pPr algn="r">
              <a:defRPr sz="1200"/>
            </a:lvl1pPr>
          </a:lstStyle>
          <a:p>
            <a:fld id="{1594531C-80C8-4B51-A921-7850FFB6DD2E}" type="slidenum">
              <a:rPr lang="it-IT" smtClean="0"/>
              <a:t>‹N›</a:t>
            </a:fld>
            <a:endParaRPr lang="it-IT"/>
          </a:p>
        </p:txBody>
      </p:sp>
    </p:spTree>
    <p:extLst>
      <p:ext uri="{BB962C8B-B14F-4D97-AF65-F5344CB8AC3E}">
        <p14:creationId xmlns:p14="http://schemas.microsoft.com/office/powerpoint/2010/main" val="327376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594531C-80C8-4B51-A921-7850FFB6DD2E}" type="slidenum">
              <a:rPr lang="it-IT" smtClean="0"/>
              <a:t>10</a:t>
            </a:fld>
            <a:endParaRPr lang="it-IT"/>
          </a:p>
        </p:txBody>
      </p:sp>
    </p:spTree>
    <p:extLst>
      <p:ext uri="{BB962C8B-B14F-4D97-AF65-F5344CB8AC3E}">
        <p14:creationId xmlns:p14="http://schemas.microsoft.com/office/powerpoint/2010/main" val="419624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9/23/2020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29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9/23/2020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70896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9/23/2020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76695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9/23/2020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2661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9/23/2020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74242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9/23/2020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12664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9/23/2020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6374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9/23/2020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14233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9/23/2020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91828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9/23/2020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51597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9/23/2020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43257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9/23/2020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40627128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ssistenza.appalti@sinp.net" TargetMode="External"/><Relationship Id="rId2" Type="http://schemas.openxmlformats.org/officeDocument/2006/relationships/hyperlink" Target="mailto:regione.marche.suam@emarche.i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egione.marche.it/Entra-in-Regione/Soggetto-Aggregatore-SUA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5666830-9A19-4E01-8505-D6C7F9AC5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DC9A38E-7F2D-43BF-AE0A-B35582351FF8}"/>
              </a:ext>
            </a:extLst>
          </p:cNvPr>
          <p:cNvPicPr>
            <a:picLocks noChangeAspect="1"/>
          </p:cNvPicPr>
          <p:nvPr/>
        </p:nvPicPr>
        <p:blipFill rotWithShape="1">
          <a:blip r:embed="rId2"/>
          <a:srcRect r="21337"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6" name="Freeform: Shape 25">
            <a:extLst>
              <a:ext uri="{FF2B5EF4-FFF2-40B4-BE49-F238E27FC236}">
                <a16:creationId xmlns:a16="http://schemas.microsoft.com/office/drawing/2014/main" id="{AE9FC877-7FB6-4D22-9988-35420644E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E41809D1-F12E-46BB-B804-5F209D325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DDF4E70B-5C09-42E0-B599-374CB5C7507B}"/>
              </a:ext>
            </a:extLst>
          </p:cNvPr>
          <p:cNvSpPr>
            <a:spLocks noGrp="1"/>
          </p:cNvSpPr>
          <p:nvPr>
            <p:ph type="ctrTitle"/>
          </p:nvPr>
        </p:nvSpPr>
        <p:spPr>
          <a:xfrm>
            <a:off x="477981" y="1122363"/>
            <a:ext cx="4023360" cy="3204134"/>
          </a:xfrm>
        </p:spPr>
        <p:txBody>
          <a:bodyPr anchor="b">
            <a:normAutofit/>
          </a:bodyPr>
          <a:lstStyle/>
          <a:p>
            <a:pPr algn="ctr"/>
            <a:r>
              <a:rPr lang="it-IT" sz="3700" dirty="0">
                <a:latin typeface="Times New Roman" panose="02020603050405020304" pitchFamily="18" charset="0"/>
                <a:cs typeface="Times New Roman" panose="02020603050405020304" pitchFamily="18" charset="0"/>
              </a:rPr>
              <a:t>SUAM- SOGGETTO AGGREGATORE DELLA REGIONE MARCHE</a:t>
            </a:r>
          </a:p>
        </p:txBody>
      </p:sp>
      <p:sp>
        <p:nvSpPr>
          <p:cNvPr id="3" name="Sottotitolo 2">
            <a:extLst>
              <a:ext uri="{FF2B5EF4-FFF2-40B4-BE49-F238E27FC236}">
                <a16:creationId xmlns:a16="http://schemas.microsoft.com/office/drawing/2014/main" id="{444039B6-3583-4C61-9688-12B8D9AF09A9}"/>
              </a:ext>
            </a:extLst>
          </p:cNvPr>
          <p:cNvSpPr>
            <a:spLocks noGrp="1"/>
          </p:cNvSpPr>
          <p:nvPr>
            <p:ph type="subTitle" idx="1"/>
          </p:nvPr>
        </p:nvSpPr>
        <p:spPr>
          <a:xfrm>
            <a:off x="477981" y="4872922"/>
            <a:ext cx="3933306" cy="1208141"/>
          </a:xfrm>
        </p:spPr>
        <p:txBody>
          <a:bodyPr>
            <a:normAutofit/>
          </a:bodyPr>
          <a:lstStyle/>
          <a:p>
            <a:pPr algn="ctr"/>
            <a:r>
              <a:rPr lang="it-IT" sz="3200" dirty="0">
                <a:latin typeface="Times New Roman" panose="02020603050405020304" pitchFamily="18" charset="0"/>
                <a:cs typeface="Times New Roman" panose="02020603050405020304" pitchFamily="18" charset="0"/>
              </a:rPr>
              <a:t>Guida alla Convenzione</a:t>
            </a:r>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09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A6F9C7A-1262-44FF-8547-36FD8F283C13}"/>
              </a:ext>
            </a:extLst>
          </p:cNvPr>
          <p:cNvSpPr/>
          <p:nvPr/>
        </p:nvSpPr>
        <p:spPr>
          <a:xfrm>
            <a:off x="167053" y="342900"/>
            <a:ext cx="11658601" cy="5398914"/>
          </a:xfrm>
          <a:prstGeom prst="rect">
            <a:avLst/>
          </a:prstGeom>
        </p:spPr>
        <p:txBody>
          <a:bodyPr wrap="square">
            <a:spAutoFit/>
          </a:bodyPr>
          <a:lstStyle/>
          <a:p>
            <a:pPr lvl="0">
              <a:spcAft>
                <a:spcPts val="1142"/>
              </a:spcAft>
            </a:pPr>
            <a:r>
              <a:rPr lang="it-IT" sz="2800" b="1" dirty="0">
                <a:latin typeface="Times New Roman" panose="02020603050405020304" pitchFamily="18" charset="0"/>
                <a:cs typeface="Times New Roman" panose="02020603050405020304" pitchFamily="18" charset="0"/>
              </a:rPr>
              <a:t>OGGETTO DELLA CONVENZIONE</a:t>
            </a:r>
          </a:p>
          <a:p>
            <a:pPr lvl="0">
              <a:spcAft>
                <a:spcPts val="1142"/>
              </a:spcAft>
            </a:pPr>
            <a:r>
              <a:rPr lang="it-IT" sz="2000" b="1" dirty="0">
                <a:latin typeface="Times New Roman" panose="02020603050405020304" pitchFamily="18" charset="0"/>
                <a:cs typeface="Times New Roman" panose="02020603050405020304" pitchFamily="18" charset="0"/>
              </a:rPr>
              <a:t>Lotto n. 1 - Acquisto di personal computer convertibili 2 in 1 (detachable)</a:t>
            </a:r>
          </a:p>
          <a:p>
            <a:pPr lvl="0">
              <a:spcAft>
                <a:spcPts val="1142"/>
              </a:spcAft>
            </a:pPr>
            <a:r>
              <a:rPr lang="it-IT" sz="1400" dirty="0">
                <a:latin typeface="Times New Roman" panose="02020603050405020304" pitchFamily="18" charset="0"/>
                <a:cs typeface="Times New Roman" panose="02020603050405020304" pitchFamily="18" charset="0"/>
              </a:rPr>
              <a:t>L’apparecchiatura è un PC (Marca: Lenovo; Modello: TIO22Gen3Touch (</a:t>
            </a:r>
            <a:r>
              <a:rPr lang="it-IT" sz="1400" dirty="0" err="1">
                <a:latin typeface="Times New Roman" panose="02020603050405020304" pitchFamily="18" charset="0"/>
                <a:cs typeface="Times New Roman" panose="02020603050405020304" pitchFamily="18" charset="0"/>
              </a:rPr>
              <a:t>Tiny-All</a:t>
            </a:r>
            <a:r>
              <a:rPr lang="it-IT" sz="1400" dirty="0">
                <a:latin typeface="Times New Roman" panose="02020603050405020304" pitchFamily="18" charset="0"/>
                <a:cs typeface="Times New Roman" panose="02020603050405020304" pitchFamily="18" charset="0"/>
              </a:rPr>
              <a:t> In-One) M75q-1). </a:t>
            </a:r>
          </a:p>
          <a:p>
            <a:pPr lvl="0">
              <a:spcAft>
                <a:spcPts val="1142"/>
              </a:spcAft>
            </a:pPr>
            <a:r>
              <a:rPr lang="it-IT" sz="1400" dirty="0">
                <a:latin typeface="Times New Roman" panose="02020603050405020304" pitchFamily="18" charset="0"/>
                <a:cs typeface="Times New Roman" panose="02020603050405020304" pitchFamily="18" charset="0"/>
              </a:rPr>
              <a:t>Le principali caratteristiche tecniche dell’apparecchiatura in Convenzione sono riportate negli allegati SCHEDE TECNICHE.</a:t>
            </a:r>
          </a:p>
          <a:p>
            <a:pPr lvl="0" algn="ctr">
              <a:spcAft>
                <a:spcPts val="1142"/>
              </a:spcAft>
            </a:pPr>
            <a:endParaRPr lang="it-IT" sz="1600" u="sng" dirty="0">
              <a:solidFill>
                <a:srgbClr val="FF0000"/>
              </a:solidFill>
              <a:latin typeface="Times New Roman" panose="02020603050405020304" pitchFamily="18" charset="0"/>
              <a:cs typeface="Times New Roman" panose="02020603050405020304" pitchFamily="18" charset="0"/>
            </a:endParaRPr>
          </a:p>
          <a:p>
            <a:pPr lvl="0" algn="ctr">
              <a:spcAft>
                <a:spcPts val="1142"/>
              </a:spcAft>
            </a:pPr>
            <a:endParaRPr lang="it-IT" sz="1600" u="sng" dirty="0">
              <a:solidFill>
                <a:srgbClr val="FF0000"/>
              </a:solidFill>
              <a:latin typeface="Times New Roman" panose="02020603050405020304" pitchFamily="18" charset="0"/>
              <a:cs typeface="Times New Roman" panose="02020603050405020304" pitchFamily="18" charset="0"/>
            </a:endParaRPr>
          </a:p>
          <a:p>
            <a:pPr lvl="0" algn="ctr">
              <a:spcAft>
                <a:spcPts val="1142"/>
              </a:spcAft>
            </a:pPr>
            <a:endParaRPr lang="it-IT" sz="1600" u="sng" dirty="0">
              <a:solidFill>
                <a:srgbClr val="FF0000"/>
              </a:solidFill>
              <a:latin typeface="Times New Roman" panose="02020603050405020304" pitchFamily="18" charset="0"/>
              <a:cs typeface="Times New Roman" panose="02020603050405020304" pitchFamily="18" charset="0"/>
            </a:endParaRPr>
          </a:p>
          <a:p>
            <a:pPr lvl="0" algn="ctr">
              <a:spcAft>
                <a:spcPts val="1142"/>
              </a:spcAft>
            </a:pPr>
            <a:endParaRPr lang="it-IT" sz="1600" u="sng" dirty="0">
              <a:solidFill>
                <a:srgbClr val="FF0000"/>
              </a:solidFill>
              <a:latin typeface="Times New Roman" panose="02020603050405020304" pitchFamily="18" charset="0"/>
              <a:cs typeface="Times New Roman" panose="02020603050405020304" pitchFamily="18" charset="0"/>
            </a:endParaRPr>
          </a:p>
          <a:p>
            <a:pPr lvl="0" algn="just">
              <a:spcAft>
                <a:spcPts val="1142"/>
              </a:spcAft>
            </a:pPr>
            <a:endParaRPr lang="it-IT" sz="2600" dirty="0">
              <a:solidFill>
                <a:srgbClr val="1C1C1C"/>
              </a:solidFill>
              <a:latin typeface="Times New Roman" panose="02020603050405020304" pitchFamily="18" charset="0"/>
              <a:cs typeface="Times New Roman" panose="02020603050405020304" pitchFamily="18" charset="0"/>
            </a:endParaRPr>
          </a:p>
          <a:p>
            <a:pPr lvl="0" algn="just">
              <a:spcAft>
                <a:spcPts val="1142"/>
              </a:spcAft>
            </a:pPr>
            <a:endParaRPr lang="it-IT" sz="2600" dirty="0">
              <a:solidFill>
                <a:srgbClr val="1C1C1C"/>
              </a:solidFill>
              <a:latin typeface="Times New Roman" panose="02020603050405020304" pitchFamily="18" charset="0"/>
              <a:cs typeface="Times New Roman" panose="02020603050405020304" pitchFamily="18" charset="0"/>
            </a:endParaRPr>
          </a:p>
          <a:p>
            <a:pPr lvl="0" algn="just">
              <a:spcAft>
                <a:spcPts val="1142"/>
              </a:spcAft>
            </a:pPr>
            <a:endParaRPr lang="it-IT" sz="2600" dirty="0">
              <a:solidFill>
                <a:srgbClr val="1C1C1C"/>
              </a:solidFill>
              <a:latin typeface="Times New Roman" panose="02020603050405020304" pitchFamily="18" charset="0"/>
              <a:cs typeface="Times New Roman" panose="02020603050405020304" pitchFamily="18" charset="0"/>
            </a:endParaRPr>
          </a:p>
          <a:p>
            <a:pPr lvl="0" algn="just">
              <a:spcAft>
                <a:spcPts val="1142"/>
              </a:spcAft>
            </a:pPr>
            <a:r>
              <a:rPr lang="it-IT" sz="2600" dirty="0">
                <a:solidFill>
                  <a:srgbClr val="1C1C1C"/>
                </a:solidFill>
                <a:latin typeface="Times New Roman" panose="02020603050405020304" pitchFamily="18" charset="0"/>
                <a:cs typeface="Times New Roman" panose="02020603050405020304" pitchFamily="18" charset="0"/>
              </a:rPr>
              <a:t>        </a:t>
            </a:r>
          </a:p>
        </p:txBody>
      </p:sp>
      <p:pic>
        <p:nvPicPr>
          <p:cNvPr id="4" name="Immagine 3">
            <a:extLst>
              <a:ext uri="{FF2B5EF4-FFF2-40B4-BE49-F238E27FC236}">
                <a16:creationId xmlns:a16="http://schemas.microsoft.com/office/drawing/2014/main" id="{C9858DD7-1B67-4A65-BE95-567C4A87D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755" y="2594208"/>
            <a:ext cx="6471138" cy="3643250"/>
          </a:xfrm>
          <a:prstGeom prst="rect">
            <a:avLst/>
          </a:prstGeom>
        </p:spPr>
      </p:pic>
    </p:spTree>
    <p:extLst>
      <p:ext uri="{BB962C8B-B14F-4D97-AF65-F5344CB8AC3E}">
        <p14:creationId xmlns:p14="http://schemas.microsoft.com/office/powerpoint/2010/main" val="146527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37393" y="281354"/>
            <a:ext cx="11614638" cy="6396623"/>
          </a:xfrm>
          <a:prstGeom prst="rect">
            <a:avLst/>
          </a:prstGeom>
        </p:spPr>
        <p:txBody>
          <a:bodyPr wrap="square">
            <a:spAutoFit/>
          </a:bodyPr>
          <a:lstStyle/>
          <a:p>
            <a:pPr lvl="0" algn="just">
              <a:spcAft>
                <a:spcPts val="1142"/>
              </a:spcAft>
            </a:pPr>
            <a:r>
              <a:rPr lang="it-IT" sz="2000" b="1" dirty="0">
                <a:latin typeface="Times New Roman" panose="02020603050405020304" pitchFamily="18" charset="0"/>
                <a:cs typeface="Times New Roman" panose="02020603050405020304" pitchFamily="18" charset="0"/>
              </a:rPr>
              <a:t>SERVIZI CONNESSI - Lotto n. 1 - Acquisto di personal computer convertibili 2 in 1 (detachable)</a:t>
            </a:r>
          </a:p>
          <a:p>
            <a:pPr lvl="0" algn="just">
              <a:spcAft>
                <a:spcPts val="1142"/>
              </a:spcAft>
            </a:pPr>
            <a:r>
              <a:rPr lang="it-IT" sz="1400" dirty="0">
                <a:solidFill>
                  <a:srgbClr val="1C1C1C"/>
                </a:solidFill>
                <a:latin typeface="Times New Roman" panose="02020603050405020304" pitchFamily="18" charset="0"/>
                <a:cs typeface="Times New Roman" panose="02020603050405020304" pitchFamily="18" charset="0"/>
              </a:rPr>
              <a:t>Per l’acquisto di PC convertibili 2 in 1 (detachable) il Fornitore dovrà fornire alle Amministrazioni contraenti i seguenti servizi:</a:t>
            </a:r>
          </a:p>
          <a:p>
            <a:pPr lvl="0" algn="just">
              <a:spcAft>
                <a:spcPts val="1142"/>
              </a:spcAft>
            </a:pPr>
            <a:r>
              <a:rPr lang="it-IT" sz="1400" b="1" u="sng" dirty="0">
                <a:solidFill>
                  <a:srgbClr val="1C1C1C"/>
                </a:solidFill>
                <a:latin typeface="Times New Roman" panose="02020603050405020304" pitchFamily="18" charset="0"/>
                <a:cs typeface="Times New Roman" panose="02020603050405020304" pitchFamily="18" charset="0"/>
              </a:rPr>
              <a:t>1. Consegna</a:t>
            </a:r>
            <a:r>
              <a:rPr lang="it-IT" sz="1400" dirty="0">
                <a:solidFill>
                  <a:srgbClr val="1C1C1C"/>
                </a:solidFill>
                <a:latin typeface="Times New Roman" panose="02020603050405020304" pitchFamily="18" charset="0"/>
                <a:cs typeface="Times New Roman" panose="02020603050405020304" pitchFamily="18" charset="0"/>
              </a:rPr>
              <a:t> </a:t>
            </a:r>
            <a:r>
              <a:rPr lang="it-IT" sz="1400" dirty="0">
                <a:solidFill>
                  <a:srgbClr val="1C1C1C"/>
                </a:solidFill>
                <a:latin typeface="Times New Roman" panose="02020603050405020304" pitchFamily="18" charset="0"/>
                <a:cs typeface="Times New Roman" panose="02020603050405020304" pitchFamily="18" charset="0"/>
                <a:sym typeface="Wingdings" panose="05000000000000000000" pitchFamily="2" charset="2"/>
              </a:rPr>
              <a:t> </a:t>
            </a:r>
            <a:r>
              <a:rPr lang="it-IT" sz="1400" dirty="0">
                <a:solidFill>
                  <a:srgbClr val="1C1C1C"/>
                </a:solidFill>
                <a:latin typeface="Times New Roman" panose="02020603050405020304" pitchFamily="18" charset="0"/>
                <a:cs typeface="Times New Roman" panose="02020603050405020304" pitchFamily="18" charset="0"/>
              </a:rPr>
              <a:t>Le attività di consegna delle apparecchiature si intendono comprensive di ogni onere relativo ad imballaggio, trasporto, facchinaggio e consegna nei luoghi indicati dall’Amministrazione nell’Ordinativo di Fornitura.</a:t>
            </a:r>
          </a:p>
          <a:p>
            <a:pPr lvl="0" algn="just">
              <a:spcAft>
                <a:spcPts val="1142"/>
              </a:spcAft>
            </a:pPr>
            <a:r>
              <a:rPr lang="it-IT" sz="1400" b="1" u="sng" dirty="0">
                <a:solidFill>
                  <a:srgbClr val="1C1C1C"/>
                </a:solidFill>
                <a:latin typeface="Times New Roman" panose="02020603050405020304" pitchFamily="18" charset="0"/>
                <a:cs typeface="Times New Roman" panose="02020603050405020304" pitchFamily="18" charset="0"/>
              </a:rPr>
              <a:t>2. </a:t>
            </a:r>
            <a:r>
              <a:rPr lang="it-IT" sz="1400" b="1" u="sng" dirty="0" err="1">
                <a:solidFill>
                  <a:srgbClr val="1C1C1C"/>
                </a:solidFill>
                <a:latin typeface="Times New Roman" panose="02020603050405020304" pitchFamily="18" charset="0"/>
                <a:cs typeface="Times New Roman" panose="02020603050405020304" pitchFamily="18" charset="0"/>
              </a:rPr>
              <a:t>Precaricamento</a:t>
            </a:r>
            <a:r>
              <a:rPr lang="it-IT" sz="1400" b="1" u="sng" dirty="0">
                <a:solidFill>
                  <a:srgbClr val="1C1C1C"/>
                </a:solidFill>
                <a:latin typeface="Times New Roman" panose="02020603050405020304" pitchFamily="18" charset="0"/>
                <a:cs typeface="Times New Roman" panose="02020603050405020304" pitchFamily="18" charset="0"/>
              </a:rPr>
              <a:t> del software</a:t>
            </a:r>
            <a:r>
              <a:rPr lang="it-IT" sz="1400" u="sng" dirty="0">
                <a:solidFill>
                  <a:srgbClr val="1C1C1C"/>
                </a:solidFill>
                <a:latin typeface="Times New Roman" panose="02020603050405020304" pitchFamily="18" charset="0"/>
                <a:cs typeface="Times New Roman" panose="02020603050405020304" pitchFamily="18" charset="0"/>
              </a:rPr>
              <a:t> </a:t>
            </a:r>
            <a:r>
              <a:rPr lang="it-IT" sz="1400" dirty="0">
                <a:solidFill>
                  <a:srgbClr val="1C1C1C"/>
                </a:solidFill>
                <a:latin typeface="Times New Roman" panose="02020603050405020304" pitchFamily="18" charset="0"/>
                <a:cs typeface="Times New Roman" panose="02020603050405020304" pitchFamily="18" charset="0"/>
                <a:sym typeface="Wingdings" panose="05000000000000000000" pitchFamily="2" charset="2"/>
              </a:rPr>
              <a:t> Per ciascun Personal Computer, il Sistema Operativo che il Fornitore deve installare, è Microsoft Windows10 Professional a 64 bit.</a:t>
            </a:r>
            <a:endParaRPr lang="it-IT" sz="1400" dirty="0">
              <a:solidFill>
                <a:srgbClr val="1C1C1C"/>
              </a:solidFill>
              <a:latin typeface="Times New Roman" panose="02020603050405020304" pitchFamily="18" charset="0"/>
              <a:cs typeface="Times New Roman" panose="02020603050405020304" pitchFamily="18" charset="0"/>
            </a:endParaRPr>
          </a:p>
          <a:p>
            <a:pPr lvl="0" algn="just">
              <a:spcAft>
                <a:spcPts val="1142"/>
              </a:spcAft>
            </a:pPr>
            <a:r>
              <a:rPr lang="it-IT" sz="1400" b="1" u="sng" dirty="0">
                <a:solidFill>
                  <a:srgbClr val="1C1C1C"/>
                </a:solidFill>
                <a:latin typeface="Times New Roman" panose="02020603050405020304" pitchFamily="18" charset="0"/>
                <a:cs typeface="Times New Roman" panose="02020603050405020304" pitchFamily="18" charset="0"/>
              </a:rPr>
              <a:t>3. Assistenza e manutenzione per 36 mesi dalla data di installazione</a:t>
            </a:r>
            <a:r>
              <a:rPr lang="it-IT" sz="1400" u="sng" dirty="0">
                <a:solidFill>
                  <a:srgbClr val="1C1C1C"/>
                </a:solidFill>
                <a:latin typeface="Times New Roman" panose="02020603050405020304" pitchFamily="18" charset="0"/>
                <a:cs typeface="Times New Roman" panose="02020603050405020304" pitchFamily="18" charset="0"/>
              </a:rPr>
              <a:t> </a:t>
            </a:r>
            <a:r>
              <a:rPr lang="it-IT" sz="1400" dirty="0">
                <a:solidFill>
                  <a:srgbClr val="1C1C1C"/>
                </a:solidFill>
                <a:latin typeface="Times New Roman" panose="02020603050405020304" pitchFamily="18" charset="0"/>
                <a:cs typeface="Times New Roman" panose="02020603050405020304" pitchFamily="18" charset="0"/>
                <a:sym typeface="Wingdings" panose="05000000000000000000" pitchFamily="2" charset="2"/>
              </a:rPr>
              <a:t> Il Fornitore dovrà mantenere in perfetto stato di funzionamento le apparecchiature oggetto della fornitura per un periodo di 36 (trentasei) mesi a partire dalla data di Consegna dei Personal Computer.</a:t>
            </a:r>
          </a:p>
          <a:p>
            <a:pPr lvl="0" algn="just">
              <a:spcAft>
                <a:spcPts val="1142"/>
              </a:spcAft>
            </a:pPr>
            <a:r>
              <a:rPr lang="it-IT" sz="1400" b="1" u="sng" dirty="0">
                <a:solidFill>
                  <a:srgbClr val="1C1C1C"/>
                </a:solidFill>
                <a:latin typeface="Times New Roman" panose="02020603050405020304" pitchFamily="18" charset="0"/>
                <a:cs typeface="Times New Roman" panose="02020603050405020304" pitchFamily="18" charset="0"/>
              </a:rPr>
              <a:t>4. Call center </a:t>
            </a:r>
            <a:r>
              <a:rPr lang="it-IT" sz="1400" dirty="0">
                <a:solidFill>
                  <a:srgbClr val="1C1C1C"/>
                </a:solidFill>
                <a:latin typeface="Times New Roman" panose="02020603050405020304" pitchFamily="18" charset="0"/>
                <a:cs typeface="Times New Roman" panose="02020603050405020304" pitchFamily="18" charset="0"/>
                <a:sym typeface="Wingdings" panose="05000000000000000000" pitchFamily="2" charset="2"/>
              </a:rPr>
              <a:t> </a:t>
            </a:r>
            <a:r>
              <a:rPr lang="it-IT" sz="1400" dirty="0">
                <a:solidFill>
                  <a:srgbClr val="1C1C1C"/>
                </a:solidFill>
                <a:latin typeface="Times New Roman" panose="02020603050405020304" pitchFamily="18" charset="0"/>
                <a:cs typeface="Times New Roman" panose="02020603050405020304" pitchFamily="18" charset="0"/>
              </a:rPr>
              <a:t>Il Fornitore deve attivare, entro il termine perentorio di 15 (quindici) giorni dalla data di stipula della Convenzione, un servizio di Call Center  competente per ricezione e smistamento degli ordini; richieste di intervento per manutenzione ed assistenza tecnica; richieste relative allo stato delle consegne; richieste relative allo stato degli ordini in corso ed alla loro evasione; richieste di chiarimento sulle modalità di ordine e di consegna.</a:t>
            </a:r>
          </a:p>
          <a:p>
            <a:pPr lvl="0" algn="just">
              <a:spcAft>
                <a:spcPts val="1142"/>
              </a:spcAft>
            </a:pPr>
            <a:r>
              <a:rPr lang="it-IT" sz="1400" b="1" u="sng" dirty="0">
                <a:solidFill>
                  <a:srgbClr val="1C1C1C"/>
                </a:solidFill>
                <a:latin typeface="Times New Roman" panose="02020603050405020304" pitchFamily="18" charset="0"/>
                <a:cs typeface="Times New Roman" panose="02020603050405020304" pitchFamily="18" charset="0"/>
              </a:rPr>
              <a:t>5. Reportistica </a:t>
            </a:r>
            <a:r>
              <a:rPr lang="it-IT" sz="1400" dirty="0">
                <a:solidFill>
                  <a:srgbClr val="1C1C1C"/>
                </a:solidFill>
                <a:latin typeface="Times New Roman" panose="02020603050405020304" pitchFamily="18" charset="0"/>
                <a:cs typeface="Times New Roman" panose="02020603050405020304" pitchFamily="18" charset="0"/>
                <a:sym typeface="Wingdings" panose="05000000000000000000" pitchFamily="2" charset="2"/>
              </a:rPr>
              <a:t> </a:t>
            </a:r>
            <a:r>
              <a:rPr lang="it-IT" sz="1400" dirty="0">
                <a:solidFill>
                  <a:srgbClr val="1C1C1C"/>
                </a:solidFill>
                <a:latin typeface="Times New Roman" panose="02020603050405020304" pitchFamily="18" charset="0"/>
                <a:cs typeface="Times New Roman" panose="02020603050405020304" pitchFamily="18" charset="0"/>
              </a:rPr>
              <a:t>Il Fornitore si impegna a predisporre e trasmettere in formato elettronico alla SUAM un flusso informativo, su base trimestrale, entro il termine perentorio di 30 (trenta) giorni successivi alla scadenza del trimestre di riferimento, pena l’applicazione delle penali, contenente le informazioni di cui all’art. 7.7 del Capitolato tecnico. Il Fornitore dovrà altresì garantire la consegna di eventuali report “ad hoc” richiesti dalla SUAM via e-mail o fax entro i termini indicati dalla SUAM nella richiesta del report specifico, con un massimo di 5 report «ad hoc» al mese.</a:t>
            </a:r>
          </a:p>
          <a:p>
            <a:pPr lvl="0" algn="just">
              <a:spcAft>
                <a:spcPts val="1142"/>
              </a:spcAft>
            </a:pPr>
            <a:r>
              <a:rPr lang="it-IT" sz="1400" b="1" u="sng" dirty="0">
                <a:solidFill>
                  <a:srgbClr val="1C1C1C"/>
                </a:solidFill>
                <a:latin typeface="Times New Roman" panose="02020603050405020304" pitchFamily="18" charset="0"/>
                <a:cs typeface="Times New Roman" panose="02020603050405020304" pitchFamily="18" charset="0"/>
              </a:rPr>
              <a:t>6. Ritiro personal computer usati per smaltimento </a:t>
            </a:r>
            <a:r>
              <a:rPr lang="it-IT" sz="1400" dirty="0">
                <a:solidFill>
                  <a:srgbClr val="1C1C1C"/>
                </a:solidFill>
                <a:latin typeface="Times New Roman" panose="02020603050405020304" pitchFamily="18" charset="0"/>
                <a:cs typeface="Times New Roman" panose="02020603050405020304" pitchFamily="18" charset="0"/>
                <a:sym typeface="Wingdings" panose="05000000000000000000" pitchFamily="2" charset="2"/>
              </a:rPr>
              <a:t> </a:t>
            </a:r>
            <a:r>
              <a:rPr lang="it-IT" sz="1400" dirty="0">
                <a:solidFill>
                  <a:srgbClr val="1C1C1C"/>
                </a:solidFill>
                <a:latin typeface="Times New Roman" panose="02020603050405020304" pitchFamily="18" charset="0"/>
                <a:cs typeface="Times New Roman" panose="02020603050405020304" pitchFamily="18" charset="0"/>
              </a:rPr>
              <a:t>Il Fornitore dovrà prestare il servizio di ritiro dei personal computer e monitor usati per lo smaltimento degli stessi.</a:t>
            </a:r>
          </a:p>
          <a:p>
            <a:pPr lvl="0" algn="just">
              <a:spcAft>
                <a:spcPts val="1142"/>
              </a:spcAft>
            </a:pPr>
            <a:r>
              <a:rPr lang="it-IT" sz="1400" b="1" u="sng" dirty="0">
                <a:solidFill>
                  <a:srgbClr val="1C1C1C"/>
                </a:solidFill>
                <a:latin typeface="Times New Roman" panose="02020603050405020304" pitchFamily="18" charset="0"/>
                <a:cs typeface="Times New Roman" panose="02020603050405020304" pitchFamily="18" charset="0"/>
              </a:rPr>
              <a:t>7. Centri di assistenza </a:t>
            </a:r>
            <a:r>
              <a:rPr lang="it-IT" sz="1400" dirty="0">
                <a:solidFill>
                  <a:srgbClr val="1C1C1C"/>
                </a:solidFill>
                <a:latin typeface="Times New Roman" panose="02020603050405020304" pitchFamily="18" charset="0"/>
                <a:cs typeface="Times New Roman" panose="02020603050405020304" pitchFamily="18" charset="0"/>
                <a:sym typeface="Wingdings" panose="05000000000000000000" pitchFamily="2" charset="2"/>
              </a:rPr>
              <a:t></a:t>
            </a:r>
            <a:r>
              <a:rPr lang="it-IT" sz="1400" dirty="0">
                <a:solidFill>
                  <a:srgbClr val="1C1C1C"/>
                </a:solidFill>
                <a:latin typeface="Times New Roman" panose="02020603050405020304" pitchFamily="18" charset="0"/>
                <a:cs typeface="Times New Roman" panose="02020603050405020304" pitchFamily="18" charset="0"/>
              </a:rPr>
              <a:t> Il Fornitore è tenuto a garantire per tutto il periodo di vigenza della Convenzione e dei singoli Ordinativi di Fornitura la presenza sul territorio della Regione Marche di una rete di centri di assistenza.</a:t>
            </a:r>
          </a:p>
          <a:p>
            <a:pPr lvl="0" algn="just">
              <a:spcAft>
                <a:spcPts val="1142"/>
              </a:spcAft>
            </a:pPr>
            <a:r>
              <a:rPr lang="it-IT" sz="1400" u="sng" dirty="0">
                <a:solidFill>
                  <a:srgbClr val="1C1C1C"/>
                </a:solidFill>
                <a:latin typeface="Times New Roman" panose="02020603050405020304" pitchFamily="18" charset="0"/>
                <a:cs typeface="Times New Roman" panose="02020603050405020304" pitchFamily="18" charset="0"/>
              </a:rPr>
              <a:t>N.B.: I servizi descritti nel presente paragrafo sono connessi ed accessori alla fornitura dei Personal Computer, e, di conseguenza sono prestati dal Fornitore unitamente alla fornitura medesima. Il corrispettivo di tali servizi è perciò ricompreso nel prezzo dei Personal Computer base.</a:t>
            </a:r>
          </a:p>
          <a:p>
            <a:pPr lvl="0" algn="just">
              <a:spcAft>
                <a:spcPts val="1142"/>
              </a:spcAft>
            </a:pPr>
            <a:endParaRPr lang="it-IT" dirty="0">
              <a:solidFill>
                <a:srgbClr val="1C1C1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4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0677" y="483576"/>
            <a:ext cx="11808069" cy="4519186"/>
          </a:xfrm>
          <a:prstGeom prst="rect">
            <a:avLst/>
          </a:prstGeom>
        </p:spPr>
        <p:txBody>
          <a:bodyPr wrap="square">
            <a:spAutoFit/>
          </a:bodyPr>
          <a:lstStyle/>
          <a:p>
            <a:pPr lvl="0" algn="just">
              <a:spcAft>
                <a:spcPts val="1142"/>
              </a:spcAft>
            </a:pPr>
            <a:r>
              <a:rPr lang="it-IT" sz="2000" b="1" dirty="0">
                <a:latin typeface="Times New Roman" panose="02020603050405020304" pitchFamily="18" charset="0"/>
                <a:cs typeface="Times New Roman" panose="02020603050405020304" pitchFamily="18" charset="0"/>
              </a:rPr>
              <a:t>ELENCO DISPOSITIVI/SERVIZI OPZIONALI - Lotto n. 1 - Acquisto di personal computer convertibili 2 in 1 (detachable)</a:t>
            </a:r>
          </a:p>
          <a:p>
            <a:pPr lvl="0" algn="just">
              <a:spcAft>
                <a:spcPts val="1142"/>
              </a:spcAft>
            </a:pPr>
            <a:r>
              <a:rPr lang="it-IT" sz="1600" dirty="0">
                <a:latin typeface="Times New Roman" panose="02020603050405020304" pitchFamily="18" charset="0"/>
                <a:cs typeface="Times New Roman" panose="02020603050405020304" pitchFamily="18" charset="0"/>
              </a:rPr>
              <a:t>Il prezzo dei dispositivi/servizi opzionali, il quale, per ciascuno di essi, è riportato nell’Allegato LISTINO PREZZI, non è ricompreso nel prezzo dei PC desktop base ed è da intendersi come “prezzo addizionale” a questi.</a:t>
            </a:r>
          </a:p>
          <a:p>
            <a:pPr marL="171450" lvl="0" indent="-171450" algn="just">
              <a:spcAft>
                <a:spcPts val="1142"/>
              </a:spcAft>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Servizio di assistenza manutenzione aggiuntivo 4° e 5° anno</a:t>
            </a:r>
          </a:p>
          <a:p>
            <a:pPr marL="171450" lvl="0" indent="-171450" algn="just">
              <a:spcAft>
                <a:spcPts val="1142"/>
              </a:spcAft>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Copertura danni accidentali per 36 mesi</a:t>
            </a:r>
          </a:p>
          <a:p>
            <a:pPr marL="171450" lvl="0" indent="-171450" algn="just">
              <a:spcAft>
                <a:spcPts val="1142"/>
              </a:spcAft>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Mouse Esterno wireless</a:t>
            </a:r>
          </a:p>
          <a:p>
            <a:pPr marL="171450" lvl="0" indent="-171450" algn="just">
              <a:spcAft>
                <a:spcPts val="1142"/>
              </a:spcAft>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Penna per firma </a:t>
            </a:r>
            <a:r>
              <a:rPr lang="it-IT" sz="1400" dirty="0" err="1">
                <a:solidFill>
                  <a:srgbClr val="000000"/>
                </a:solidFill>
                <a:latin typeface="Times New Roman" panose="02020603050405020304" pitchFamily="18" charset="0"/>
                <a:cs typeface="Times New Roman" panose="02020603050405020304" pitchFamily="18" charset="0"/>
              </a:rPr>
              <a:t>grafometrica</a:t>
            </a:r>
            <a:r>
              <a:rPr lang="it-IT" sz="1400" dirty="0">
                <a:solidFill>
                  <a:srgbClr val="000000"/>
                </a:solidFill>
                <a:latin typeface="Times New Roman" panose="02020603050405020304" pitchFamily="18" charset="0"/>
                <a:cs typeface="Times New Roman" panose="02020603050405020304" pitchFamily="18" charset="0"/>
              </a:rPr>
              <a:t> </a:t>
            </a:r>
            <a:r>
              <a:rPr lang="it-IT" sz="1400" dirty="0" err="1">
                <a:solidFill>
                  <a:srgbClr val="000000"/>
                </a:solidFill>
                <a:latin typeface="Times New Roman" panose="02020603050405020304" pitchFamily="18" charset="0"/>
                <a:cs typeface="Times New Roman" panose="02020603050405020304" pitchFamily="18" charset="0"/>
              </a:rPr>
              <a:t>bluetooth</a:t>
            </a:r>
            <a:r>
              <a:rPr lang="it-IT" sz="1400" dirty="0">
                <a:solidFill>
                  <a:srgbClr val="000000"/>
                </a:solidFill>
                <a:latin typeface="Times New Roman" panose="02020603050405020304" pitchFamily="18" charset="0"/>
                <a:cs typeface="Times New Roman" panose="02020603050405020304" pitchFamily="18" charset="0"/>
              </a:rPr>
              <a:t> </a:t>
            </a:r>
          </a:p>
          <a:p>
            <a:pPr marL="171450" lvl="0" indent="-171450" algn="just">
              <a:spcAft>
                <a:spcPts val="1142"/>
              </a:spcAft>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Docking station</a:t>
            </a:r>
          </a:p>
          <a:p>
            <a:pPr marL="171450" lvl="0" indent="-171450" algn="just">
              <a:spcAft>
                <a:spcPts val="1142"/>
              </a:spcAft>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Cavo HDMI-HDMI</a:t>
            </a:r>
          </a:p>
          <a:p>
            <a:pPr marL="171450" lvl="0" indent="-171450" algn="just">
              <a:spcAft>
                <a:spcPts val="1142"/>
              </a:spcAft>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Lettore/Masterizzatore DVD esterno</a:t>
            </a:r>
          </a:p>
          <a:p>
            <a:pPr marL="171450" lvl="0" indent="-171450" algn="just">
              <a:spcAft>
                <a:spcPts val="1142"/>
              </a:spcAft>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Cuffia con microfono</a:t>
            </a:r>
          </a:p>
          <a:p>
            <a:pPr lvl="0" algn="just">
              <a:spcAft>
                <a:spcPts val="1142"/>
              </a:spcAft>
            </a:pPr>
            <a:endParaRPr lang="it-IT" sz="1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71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6523" y="263769"/>
            <a:ext cx="11394831" cy="8343310"/>
          </a:xfrm>
          <a:prstGeom prst="rect">
            <a:avLst/>
          </a:prstGeom>
        </p:spPr>
        <p:txBody>
          <a:bodyPr wrap="square">
            <a:spAutoFit/>
          </a:bodyPr>
          <a:lstStyle/>
          <a:p>
            <a:pPr lvl="0">
              <a:spcAft>
                <a:spcPts val="1142"/>
              </a:spcAft>
            </a:pPr>
            <a:r>
              <a:rPr lang="it-IT" sz="2800" b="1" dirty="0">
                <a:latin typeface="Times New Roman" panose="02020603050405020304" pitchFamily="18" charset="0"/>
                <a:cs typeface="Times New Roman" panose="02020603050405020304" pitchFamily="18" charset="0"/>
              </a:rPr>
              <a:t>OGGETTO DELLA CONVENZIONE</a:t>
            </a:r>
          </a:p>
          <a:p>
            <a:pPr lvl="0">
              <a:spcAft>
                <a:spcPts val="1142"/>
              </a:spcAft>
            </a:pPr>
            <a:r>
              <a:rPr lang="it-IT" b="1" dirty="0">
                <a:latin typeface="Times New Roman" panose="02020603050405020304" pitchFamily="18" charset="0"/>
                <a:cs typeface="Times New Roman" panose="02020603050405020304" pitchFamily="18" charset="0"/>
              </a:rPr>
              <a:t>Lotto n. 2 - Noleggio di personal computer convertibili 2 in 1 (detachable)</a:t>
            </a:r>
          </a:p>
          <a:p>
            <a:pPr lvl="0">
              <a:spcAft>
                <a:spcPts val="1142"/>
              </a:spcAft>
            </a:pPr>
            <a:r>
              <a:rPr lang="it-IT" sz="1400" dirty="0">
                <a:latin typeface="Times New Roman" panose="02020603050405020304" pitchFamily="18" charset="0"/>
                <a:cs typeface="Times New Roman" panose="02020603050405020304" pitchFamily="18" charset="0"/>
              </a:rPr>
              <a:t>L’apparecchiatura è un PC (Marca: HP, Modello: AIO PRO ONE 600 G5). </a:t>
            </a:r>
          </a:p>
          <a:p>
            <a:pPr lvl="0">
              <a:spcAft>
                <a:spcPts val="1142"/>
              </a:spcAft>
            </a:pPr>
            <a:r>
              <a:rPr lang="it-IT" sz="1400" dirty="0">
                <a:latin typeface="Times New Roman" panose="02020603050405020304" pitchFamily="18" charset="0"/>
                <a:cs typeface="Times New Roman" panose="02020603050405020304" pitchFamily="18" charset="0"/>
              </a:rPr>
              <a:t>Le principali caratteristiche tecniche dell’apparecchiatura in Convenzione sono riportate negli allegati SCHEDE TECNICHE.</a:t>
            </a:r>
          </a:p>
          <a:p>
            <a:pPr lvl="0">
              <a:spcAft>
                <a:spcPts val="1142"/>
              </a:spcAft>
            </a:pPr>
            <a:endParaRPr lang="it-IT" dirty="0">
              <a:latin typeface="Times New Roman" panose="02020603050405020304" pitchFamily="18" charset="0"/>
              <a:cs typeface="Times New Roman" panose="02020603050405020304" pitchFamily="18" charset="0"/>
            </a:endParaRPr>
          </a:p>
          <a:p>
            <a:pPr lvl="0">
              <a:spcAft>
                <a:spcPts val="1142"/>
              </a:spcAft>
            </a:pPr>
            <a:endParaRPr lang="it-IT" dirty="0">
              <a:latin typeface="Times New Roman" panose="02020603050405020304" pitchFamily="18" charset="0"/>
              <a:cs typeface="Times New Roman" panose="02020603050405020304" pitchFamily="18" charset="0"/>
            </a:endParaRPr>
          </a:p>
          <a:p>
            <a:pPr lvl="0">
              <a:spcAft>
                <a:spcPts val="1142"/>
              </a:spcAft>
            </a:pPr>
            <a:endParaRPr lang="it-IT" dirty="0">
              <a:latin typeface="Times New Roman" panose="02020603050405020304" pitchFamily="18" charset="0"/>
              <a:cs typeface="Times New Roman" panose="02020603050405020304" pitchFamily="18" charset="0"/>
            </a:endParaRPr>
          </a:p>
          <a:p>
            <a:pPr lvl="0">
              <a:spcAft>
                <a:spcPts val="1142"/>
              </a:spcAft>
            </a:pPr>
            <a:endParaRPr lang="it-IT" dirty="0">
              <a:latin typeface="Times New Roman" panose="02020603050405020304" pitchFamily="18" charset="0"/>
              <a:cs typeface="Times New Roman" panose="02020603050405020304" pitchFamily="18" charset="0"/>
            </a:endParaRPr>
          </a:p>
          <a:p>
            <a:pPr lvl="0" algn="ctr">
              <a:spcAft>
                <a:spcPts val="1142"/>
              </a:spcAft>
            </a:pPr>
            <a:endParaRPr lang="it-IT" dirty="0">
              <a:latin typeface="Times New Roman" panose="02020603050405020304" pitchFamily="18" charset="0"/>
              <a:cs typeface="Times New Roman" panose="02020603050405020304" pitchFamily="18" charset="0"/>
            </a:endParaRPr>
          </a:p>
          <a:p>
            <a:pPr lvl="0">
              <a:spcAft>
                <a:spcPts val="1142"/>
              </a:spcAft>
            </a:pPr>
            <a:endParaRPr lang="it-IT" b="1" dirty="0">
              <a:latin typeface="Times New Roman" panose="02020603050405020304" pitchFamily="18" charset="0"/>
              <a:cs typeface="Times New Roman" panose="02020603050405020304" pitchFamily="18" charset="0"/>
            </a:endParaRPr>
          </a:p>
          <a:p>
            <a:pPr lvl="0">
              <a:spcAft>
                <a:spcPts val="1142"/>
              </a:spcAft>
            </a:pPr>
            <a:endParaRPr lang="it-IT" b="1" dirty="0">
              <a:latin typeface="Times New Roman" panose="02020603050405020304" pitchFamily="18" charset="0"/>
              <a:cs typeface="Times New Roman" panose="02020603050405020304" pitchFamily="18" charset="0"/>
            </a:endParaRPr>
          </a:p>
          <a:p>
            <a:pPr lvl="0">
              <a:spcAft>
                <a:spcPts val="1142"/>
              </a:spcAft>
            </a:pPr>
            <a:endParaRPr lang="it-IT" b="1" dirty="0">
              <a:latin typeface="Times New Roman" panose="02020603050405020304" pitchFamily="18" charset="0"/>
              <a:cs typeface="Times New Roman" panose="02020603050405020304" pitchFamily="18" charset="0"/>
            </a:endParaRPr>
          </a:p>
          <a:p>
            <a:pPr lvl="0">
              <a:spcAft>
                <a:spcPts val="1142"/>
              </a:spcAft>
            </a:pPr>
            <a:endParaRPr lang="it-IT" b="1" dirty="0">
              <a:latin typeface="Times New Roman" panose="02020603050405020304" pitchFamily="18" charset="0"/>
              <a:cs typeface="Times New Roman" panose="02020603050405020304" pitchFamily="18" charset="0"/>
            </a:endParaRPr>
          </a:p>
          <a:p>
            <a:pPr lvl="0">
              <a:spcAft>
                <a:spcPts val="1142"/>
              </a:spcAft>
            </a:pPr>
            <a:endParaRPr lang="it-IT" b="1" dirty="0">
              <a:latin typeface="Times New Roman" panose="02020603050405020304" pitchFamily="18" charset="0"/>
              <a:cs typeface="Times New Roman" panose="02020603050405020304" pitchFamily="18" charset="0"/>
            </a:endParaRPr>
          </a:p>
          <a:p>
            <a:pPr lvl="0">
              <a:spcAft>
                <a:spcPts val="1142"/>
              </a:spcAft>
            </a:pPr>
            <a:endParaRPr lang="it-IT" b="1" dirty="0">
              <a:latin typeface="Times New Roman" panose="02020603050405020304" pitchFamily="18" charset="0"/>
              <a:cs typeface="Times New Roman" panose="02020603050405020304" pitchFamily="18" charset="0"/>
            </a:endParaRPr>
          </a:p>
          <a:p>
            <a:pPr lvl="0">
              <a:spcAft>
                <a:spcPts val="1142"/>
              </a:spcAft>
            </a:pPr>
            <a:endParaRPr lang="it-IT" b="1" dirty="0">
              <a:latin typeface="Times New Roman" panose="02020603050405020304" pitchFamily="18" charset="0"/>
              <a:cs typeface="Times New Roman" panose="02020603050405020304" pitchFamily="18" charset="0"/>
            </a:endParaRPr>
          </a:p>
          <a:p>
            <a:pPr lvl="0">
              <a:spcAft>
                <a:spcPts val="1142"/>
              </a:spcAft>
            </a:pPr>
            <a:endParaRPr lang="it-IT" b="1" dirty="0">
              <a:latin typeface="Times New Roman" panose="02020603050405020304" pitchFamily="18" charset="0"/>
              <a:cs typeface="Times New Roman" panose="02020603050405020304" pitchFamily="18" charset="0"/>
            </a:endParaRPr>
          </a:p>
          <a:p>
            <a:pPr lvl="0">
              <a:spcAft>
                <a:spcPts val="1142"/>
              </a:spcAft>
            </a:pPr>
            <a:endParaRPr lang="it-IT" b="1" dirty="0">
              <a:latin typeface="Times New Roman" panose="02020603050405020304" pitchFamily="18" charset="0"/>
              <a:cs typeface="Times New Roman" panose="02020603050405020304" pitchFamily="18" charset="0"/>
            </a:endParaRPr>
          </a:p>
          <a:p>
            <a:pPr lvl="0">
              <a:spcAft>
                <a:spcPts val="1142"/>
              </a:spcAft>
            </a:pPr>
            <a:endParaRPr lang="it-IT" b="1" dirty="0">
              <a:latin typeface="Times New Roman" panose="02020603050405020304" pitchFamily="18" charset="0"/>
              <a:cs typeface="Times New Roman" panose="02020603050405020304" pitchFamily="18" charset="0"/>
            </a:endParaRPr>
          </a:p>
          <a:p>
            <a:pPr lvl="0">
              <a:spcAft>
                <a:spcPts val="1142"/>
              </a:spcAft>
            </a:pPr>
            <a:endParaRPr lang="it-IT" b="1" dirty="0">
              <a:latin typeface="Times New Roman" panose="02020603050405020304" pitchFamily="18" charset="0"/>
              <a:cs typeface="Times New Roman" panose="02020603050405020304" pitchFamily="18" charset="0"/>
            </a:endParaRPr>
          </a:p>
        </p:txBody>
      </p:sp>
      <p:pic>
        <p:nvPicPr>
          <p:cNvPr id="3" name="Immagine 2">
            <a:extLst>
              <a:ext uri="{FF2B5EF4-FFF2-40B4-BE49-F238E27FC236}">
                <a16:creationId xmlns:a16="http://schemas.microsoft.com/office/drawing/2014/main" id="{72B109AB-F529-48B8-96AF-A40E9A0F1C4E}"/>
              </a:ext>
            </a:extLst>
          </p:cNvPr>
          <p:cNvPicPr>
            <a:picLocks noChangeAspect="1"/>
          </p:cNvPicPr>
          <p:nvPr/>
        </p:nvPicPr>
        <p:blipFill>
          <a:blip r:embed="rId2"/>
          <a:stretch>
            <a:fillRect/>
          </a:stretch>
        </p:blipFill>
        <p:spPr>
          <a:xfrm>
            <a:off x="3559170" y="2115476"/>
            <a:ext cx="6015654" cy="4417209"/>
          </a:xfrm>
          <a:prstGeom prst="rect">
            <a:avLst/>
          </a:prstGeom>
        </p:spPr>
      </p:pic>
    </p:spTree>
    <p:extLst>
      <p:ext uri="{BB962C8B-B14F-4D97-AF65-F5344CB8AC3E}">
        <p14:creationId xmlns:p14="http://schemas.microsoft.com/office/powerpoint/2010/main" val="3684185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6185" y="404445"/>
            <a:ext cx="11588261" cy="9569286"/>
          </a:xfrm>
          <a:prstGeom prst="rect">
            <a:avLst/>
          </a:prstGeom>
        </p:spPr>
        <p:txBody>
          <a:bodyPr wrap="square">
            <a:spAutoFit/>
          </a:bodyPr>
          <a:lstStyle/>
          <a:p>
            <a:pPr lvl="0" algn="just">
              <a:spcAft>
                <a:spcPts val="1142"/>
              </a:spcAft>
            </a:pPr>
            <a:r>
              <a:rPr lang="it-IT" sz="2000" b="1" dirty="0">
                <a:latin typeface="Times New Roman" panose="02020603050405020304" pitchFamily="18" charset="0"/>
                <a:cs typeface="Times New Roman" panose="02020603050405020304" pitchFamily="18" charset="0"/>
              </a:rPr>
              <a:t>SERVIZI CONNESSI - Lotto n. 2 - Noleggio di personal computer convertibili 2 in 1 (detachable)</a:t>
            </a:r>
            <a:endParaRPr lang="it-IT" sz="2000" b="1" dirty="0">
              <a:solidFill>
                <a:srgbClr val="FF0000"/>
              </a:solidFill>
              <a:latin typeface="Times New Roman" panose="02020603050405020304" pitchFamily="18" charset="0"/>
              <a:cs typeface="Times New Roman" panose="02020603050405020304" pitchFamily="18" charset="0"/>
            </a:endParaRPr>
          </a:p>
          <a:p>
            <a:pPr lvl="0" algn="just">
              <a:spcAft>
                <a:spcPts val="1142"/>
              </a:spcAft>
            </a:pPr>
            <a:r>
              <a:rPr lang="it-IT" sz="2000" dirty="0">
                <a:latin typeface="Times New Roman" panose="02020603050405020304" pitchFamily="18" charset="0"/>
                <a:cs typeface="Times New Roman" panose="02020603050405020304" pitchFamily="18" charset="0"/>
              </a:rPr>
              <a:t>Per il noleggio di PC convertibili 2 in 1 (detachable) il Fornitore dovrà fornire alle Amministrazioni contraenti tutti i servizi connessi riportati per la fornitura in acquisto, con l’estensione dell’assistenza e manutenzione per 60 mesi dalla data di installazione.</a:t>
            </a:r>
          </a:p>
          <a:p>
            <a:pPr lvl="0" algn="just">
              <a:spcAft>
                <a:spcPts val="1142"/>
              </a:spcAft>
            </a:pPr>
            <a:r>
              <a:rPr lang="it-IT" sz="2000" dirty="0">
                <a:latin typeface="Times New Roman" panose="02020603050405020304" pitchFamily="18" charset="0"/>
                <a:cs typeface="Times New Roman" panose="02020603050405020304" pitchFamily="18" charset="0"/>
              </a:rPr>
              <a:t>Allo scadere dei 60 mesi del contratto di noleggio delle apparecchiature, il Fornitore dovrà rendersi disponibile a:</a:t>
            </a:r>
          </a:p>
          <a:p>
            <a:pPr marL="342900" lvl="0" indent="-342900" algn="just">
              <a:spcAft>
                <a:spcPts val="1142"/>
              </a:spcAft>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procedere al ritiro, senza oneri aggiuntivi per le Amministrazioni, dei beni noleggiati;</a:t>
            </a:r>
          </a:p>
          <a:p>
            <a:pPr marL="342900" lvl="0" indent="-342900" algn="just">
              <a:spcAft>
                <a:spcPts val="1142"/>
              </a:spcAft>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procedere alla “vendita in situ” dei beni noleggiati, come materiale usato senza garanzia, al prezzo massimo pari all'1% (uno per cento) del valore totale dell'ordine di noleggio.</a:t>
            </a:r>
          </a:p>
          <a:p>
            <a:pPr lvl="0" algn="just">
              <a:spcAft>
                <a:spcPts val="1142"/>
              </a:spcAft>
            </a:pPr>
            <a:r>
              <a:rPr lang="it-IT" sz="2000" dirty="0">
                <a:latin typeface="Times New Roman" panose="02020603050405020304" pitchFamily="18" charset="0"/>
                <a:cs typeface="Times New Roman" panose="02020603050405020304" pitchFamily="18" charset="0"/>
              </a:rPr>
              <a:t>La scelta sarà applicata ad insindacabile giudizio di ogni Amministrazione aderente e di ogni specifico Ordinativo di Fornitura (i.e. contratto) di noleggio. </a:t>
            </a:r>
          </a:p>
          <a:p>
            <a:pPr lvl="0" algn="just">
              <a:spcAft>
                <a:spcPts val="1142"/>
              </a:spcAft>
            </a:pPr>
            <a:endParaRPr lang="it-IT" sz="2000" dirty="0">
              <a:latin typeface="Times New Roman" panose="02020603050405020304" pitchFamily="18" charset="0"/>
              <a:cs typeface="Times New Roman" panose="02020603050405020304" pitchFamily="18" charset="0"/>
            </a:endParaRPr>
          </a:p>
          <a:p>
            <a:pPr lvl="0" algn="just">
              <a:spcAft>
                <a:spcPts val="1142"/>
              </a:spcAft>
            </a:pPr>
            <a:endParaRPr lang="it-IT" sz="2000" b="1" dirty="0">
              <a:solidFill>
                <a:srgbClr val="FF0000"/>
              </a:solidFill>
              <a:latin typeface="Times New Roman" panose="02020603050405020304" pitchFamily="18" charset="0"/>
              <a:cs typeface="Times New Roman" panose="02020603050405020304" pitchFamily="18" charset="0"/>
            </a:endParaRPr>
          </a:p>
          <a:p>
            <a:pPr lvl="0" algn="just">
              <a:spcAft>
                <a:spcPts val="1142"/>
              </a:spcAft>
            </a:pPr>
            <a:endParaRPr lang="it-IT" sz="2000" b="1" dirty="0">
              <a:solidFill>
                <a:srgbClr val="FF0000"/>
              </a:solidFill>
              <a:latin typeface="Times New Roman" panose="02020603050405020304" pitchFamily="18" charset="0"/>
              <a:cs typeface="Times New Roman" panose="02020603050405020304" pitchFamily="18" charset="0"/>
            </a:endParaRPr>
          </a:p>
          <a:p>
            <a:pPr lvl="0" algn="just">
              <a:spcAft>
                <a:spcPts val="1142"/>
              </a:spcAft>
            </a:pPr>
            <a:endParaRPr lang="it-IT" sz="2000" b="1" dirty="0">
              <a:solidFill>
                <a:srgbClr val="FF0000"/>
              </a:solidFill>
              <a:latin typeface="Times New Roman" panose="02020603050405020304" pitchFamily="18" charset="0"/>
              <a:cs typeface="Times New Roman" panose="02020603050405020304" pitchFamily="18" charset="0"/>
            </a:endParaRPr>
          </a:p>
          <a:p>
            <a:pPr lvl="0" algn="just">
              <a:spcAft>
                <a:spcPts val="1142"/>
              </a:spcAft>
            </a:pPr>
            <a:endParaRPr lang="it-IT" sz="2000" b="1" dirty="0">
              <a:solidFill>
                <a:srgbClr val="FF0000"/>
              </a:solidFill>
              <a:latin typeface="Times New Roman" panose="02020603050405020304" pitchFamily="18" charset="0"/>
              <a:cs typeface="Times New Roman" panose="02020603050405020304" pitchFamily="18" charset="0"/>
            </a:endParaRPr>
          </a:p>
          <a:p>
            <a:pPr lvl="0" algn="just">
              <a:spcAft>
                <a:spcPts val="1142"/>
              </a:spcAft>
            </a:pPr>
            <a:endParaRPr lang="it-IT" sz="2000" b="1" dirty="0">
              <a:solidFill>
                <a:srgbClr val="FF0000"/>
              </a:solidFill>
              <a:latin typeface="Times New Roman" panose="02020603050405020304" pitchFamily="18" charset="0"/>
              <a:cs typeface="Times New Roman" panose="02020603050405020304" pitchFamily="18" charset="0"/>
            </a:endParaRPr>
          </a:p>
          <a:p>
            <a:pPr lvl="0" algn="just">
              <a:spcAft>
                <a:spcPts val="1142"/>
              </a:spcAft>
            </a:pPr>
            <a:endParaRPr lang="it-IT" sz="2000" b="1" dirty="0">
              <a:solidFill>
                <a:srgbClr val="FF0000"/>
              </a:solidFill>
              <a:latin typeface="Times New Roman" panose="02020603050405020304" pitchFamily="18" charset="0"/>
              <a:cs typeface="Times New Roman" panose="02020603050405020304" pitchFamily="18" charset="0"/>
            </a:endParaRPr>
          </a:p>
          <a:p>
            <a:pPr lvl="0" algn="just">
              <a:spcAft>
                <a:spcPts val="1142"/>
              </a:spcAft>
            </a:pPr>
            <a:endParaRPr lang="it-IT" sz="2000" b="1" dirty="0">
              <a:solidFill>
                <a:srgbClr val="FF0000"/>
              </a:solidFill>
              <a:latin typeface="Times New Roman" panose="02020603050405020304" pitchFamily="18" charset="0"/>
              <a:cs typeface="Times New Roman" panose="02020603050405020304" pitchFamily="18" charset="0"/>
            </a:endParaRPr>
          </a:p>
          <a:p>
            <a:pPr lvl="0" algn="just">
              <a:spcAft>
                <a:spcPts val="1142"/>
              </a:spcAft>
            </a:pPr>
            <a:endParaRPr lang="it-IT" sz="2000" b="1" dirty="0">
              <a:solidFill>
                <a:srgbClr val="FF0000"/>
              </a:solidFill>
              <a:latin typeface="Times New Roman" panose="02020603050405020304" pitchFamily="18" charset="0"/>
              <a:cs typeface="Times New Roman" panose="02020603050405020304" pitchFamily="18" charset="0"/>
            </a:endParaRPr>
          </a:p>
          <a:p>
            <a:pPr lvl="0" algn="just">
              <a:spcAft>
                <a:spcPts val="1142"/>
              </a:spcAft>
            </a:pPr>
            <a:endParaRPr lang="it-IT" sz="2000" b="1" dirty="0">
              <a:solidFill>
                <a:srgbClr val="FF0000"/>
              </a:solidFill>
              <a:latin typeface="Times New Roman" panose="02020603050405020304" pitchFamily="18" charset="0"/>
              <a:cs typeface="Times New Roman" panose="02020603050405020304" pitchFamily="18" charset="0"/>
            </a:endParaRPr>
          </a:p>
          <a:p>
            <a:pPr lvl="0" algn="just">
              <a:spcAft>
                <a:spcPts val="1142"/>
              </a:spcAft>
            </a:pPr>
            <a:endParaRPr lang="it-IT" sz="2000" b="1" dirty="0">
              <a:solidFill>
                <a:srgbClr val="FF0000"/>
              </a:solidFill>
              <a:latin typeface="Times New Roman" panose="02020603050405020304" pitchFamily="18" charset="0"/>
              <a:cs typeface="Times New Roman" panose="02020603050405020304" pitchFamily="18" charset="0"/>
            </a:endParaRPr>
          </a:p>
          <a:p>
            <a:pPr lvl="0" algn="just">
              <a:spcAft>
                <a:spcPts val="1142"/>
              </a:spcAft>
            </a:pPr>
            <a:endParaRPr lang="it-IT"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55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3497" y="353085"/>
            <a:ext cx="7951379" cy="9497472"/>
          </a:xfrm>
          <a:prstGeom prst="rect">
            <a:avLst/>
          </a:prstGeom>
        </p:spPr>
        <p:txBody>
          <a:bodyPr wrap="square">
            <a:spAutoFit/>
          </a:bodyPr>
          <a:lstStyle/>
          <a:p>
            <a:r>
              <a:rPr lang="it-IT" sz="2000" b="1" dirty="0">
                <a:solidFill>
                  <a:srgbClr val="000000"/>
                </a:solidFill>
                <a:latin typeface="Times New Roman" panose="02020603050405020304" pitchFamily="18" charset="0"/>
                <a:cs typeface="Times New Roman" panose="02020603050405020304" pitchFamily="18" charset="0"/>
              </a:rPr>
              <a:t>ELENCO DISPOSITIVI/SERVIZI OPZIONALI - Lotto n. 2 - Noleggio di personal computer convertibili 2 in 1 (detachable)</a:t>
            </a:r>
          </a:p>
          <a:p>
            <a:endParaRPr lang="it-IT" sz="2000" b="1" dirty="0">
              <a:solidFill>
                <a:srgbClr val="000000"/>
              </a:solidFill>
              <a:latin typeface="Times New Roman" panose="02020603050405020304" pitchFamily="18" charset="0"/>
              <a:cs typeface="Times New Roman" panose="02020603050405020304" pitchFamily="18" charset="0"/>
            </a:endParaRPr>
          </a:p>
          <a:p>
            <a:pPr lvl="0" algn="just">
              <a:spcAft>
                <a:spcPts val="1142"/>
              </a:spcAft>
            </a:pPr>
            <a:r>
              <a:rPr lang="it-IT" sz="1600" dirty="0">
                <a:solidFill>
                  <a:srgbClr val="000000"/>
                </a:solidFill>
                <a:latin typeface="Times New Roman" panose="02020603050405020304" pitchFamily="18" charset="0"/>
                <a:cs typeface="Times New Roman" panose="02020603050405020304" pitchFamily="18" charset="0"/>
              </a:rPr>
              <a:t>Il prezzo dei dispositivi/servizi opzionali, il quale, per ciascuno di essi, è riportato nell’Allegato LISTINO PREZZI, non è ricompreso nel prezzo dei PC noleggiati ed è da intendersi come “prezzo addizionale” a questi. </a:t>
            </a:r>
            <a:endParaRPr lang="it-IT" sz="2000" b="1"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it-IT" dirty="0">
                <a:solidFill>
                  <a:srgbClr val="000000"/>
                </a:solidFill>
                <a:latin typeface="Times New Roman" panose="02020603050405020304" pitchFamily="18" charset="0"/>
                <a:cs typeface="Times New Roman" panose="02020603050405020304" pitchFamily="18" charset="0"/>
              </a:rPr>
              <a:t>Copertura danni accidentali per  60 mesi</a:t>
            </a:r>
          </a:p>
          <a:p>
            <a:endParaRPr lang="it-IT"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it-IT" dirty="0">
                <a:solidFill>
                  <a:srgbClr val="000000"/>
                </a:solidFill>
                <a:latin typeface="Times New Roman" panose="02020603050405020304" pitchFamily="18" charset="0"/>
                <a:cs typeface="Times New Roman" panose="02020603050405020304" pitchFamily="18" charset="0"/>
              </a:rPr>
              <a:t>Mouse Esterno wireless</a:t>
            </a:r>
          </a:p>
          <a:p>
            <a:endParaRPr lang="it-IT"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it-IT" dirty="0">
                <a:solidFill>
                  <a:srgbClr val="000000"/>
                </a:solidFill>
                <a:latin typeface="Times New Roman" panose="02020603050405020304" pitchFamily="18" charset="0"/>
                <a:cs typeface="Times New Roman" panose="02020603050405020304" pitchFamily="18" charset="0"/>
              </a:rPr>
              <a:t>Penna per firma </a:t>
            </a:r>
            <a:r>
              <a:rPr lang="it-IT" dirty="0" err="1">
                <a:solidFill>
                  <a:srgbClr val="000000"/>
                </a:solidFill>
                <a:latin typeface="Times New Roman" panose="02020603050405020304" pitchFamily="18" charset="0"/>
                <a:cs typeface="Times New Roman" panose="02020603050405020304" pitchFamily="18" charset="0"/>
              </a:rPr>
              <a:t>grafometrica</a:t>
            </a:r>
            <a:r>
              <a:rPr lang="it-IT" dirty="0">
                <a:solidFill>
                  <a:srgbClr val="000000"/>
                </a:solidFill>
                <a:latin typeface="Times New Roman" panose="02020603050405020304" pitchFamily="18" charset="0"/>
                <a:cs typeface="Times New Roman" panose="02020603050405020304" pitchFamily="18" charset="0"/>
              </a:rPr>
              <a:t> </a:t>
            </a:r>
            <a:r>
              <a:rPr lang="it-IT" dirty="0" err="1">
                <a:solidFill>
                  <a:srgbClr val="000000"/>
                </a:solidFill>
                <a:latin typeface="Times New Roman" panose="02020603050405020304" pitchFamily="18" charset="0"/>
                <a:cs typeface="Times New Roman" panose="02020603050405020304" pitchFamily="18" charset="0"/>
              </a:rPr>
              <a:t>bluetooth</a:t>
            </a:r>
            <a:endParaRPr lang="it-IT" dirty="0">
              <a:solidFill>
                <a:srgbClr val="000000"/>
              </a:solidFill>
              <a:latin typeface="Times New Roman" panose="02020603050405020304" pitchFamily="18" charset="0"/>
              <a:cs typeface="Times New Roman" panose="02020603050405020304" pitchFamily="18" charset="0"/>
            </a:endParaRPr>
          </a:p>
          <a:p>
            <a:endParaRPr lang="it-IT"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it-IT" dirty="0">
                <a:solidFill>
                  <a:srgbClr val="000000"/>
                </a:solidFill>
                <a:latin typeface="Times New Roman" panose="02020603050405020304" pitchFamily="18" charset="0"/>
                <a:cs typeface="Times New Roman" panose="02020603050405020304" pitchFamily="18" charset="0"/>
              </a:rPr>
              <a:t>Docking station </a:t>
            </a:r>
          </a:p>
          <a:p>
            <a:endParaRPr lang="it-IT"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it-IT" dirty="0">
                <a:solidFill>
                  <a:srgbClr val="000000"/>
                </a:solidFill>
                <a:latin typeface="Times New Roman" panose="02020603050405020304" pitchFamily="18" charset="0"/>
                <a:cs typeface="Times New Roman" panose="02020603050405020304" pitchFamily="18" charset="0"/>
              </a:rPr>
              <a:t>Cavo HDMI-HDMI</a:t>
            </a:r>
          </a:p>
          <a:p>
            <a:r>
              <a:rPr lang="it-IT" dirty="0">
                <a:solidFill>
                  <a:srgbClr val="000000"/>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it-IT" dirty="0">
                <a:solidFill>
                  <a:srgbClr val="000000"/>
                </a:solidFill>
                <a:latin typeface="Times New Roman" panose="02020603050405020304" pitchFamily="18" charset="0"/>
                <a:cs typeface="Times New Roman" panose="02020603050405020304" pitchFamily="18" charset="0"/>
              </a:rPr>
              <a:t>Lettore/Masterizzatore DVD esterno</a:t>
            </a:r>
          </a:p>
          <a:p>
            <a:endParaRPr lang="it-IT"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it-IT" dirty="0">
                <a:solidFill>
                  <a:srgbClr val="000000"/>
                </a:solidFill>
                <a:latin typeface="Times New Roman" panose="02020603050405020304" pitchFamily="18" charset="0"/>
                <a:cs typeface="Times New Roman" panose="02020603050405020304" pitchFamily="18" charset="0"/>
              </a:rPr>
              <a:t>Cuffia con microfono</a:t>
            </a:r>
            <a:r>
              <a:rPr lang="it-IT" b="1" dirty="0">
                <a:solidFill>
                  <a:srgbClr val="000000"/>
                </a:solidFill>
                <a:latin typeface="Times New Roman" panose="02020603050405020304" pitchFamily="18" charset="0"/>
                <a:cs typeface="Times New Roman" panose="02020603050405020304" pitchFamily="18" charset="0"/>
              </a:rPr>
              <a:t> </a:t>
            </a: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5125915" y="2352243"/>
            <a:ext cx="1366215" cy="1607157"/>
          </a:xfrm>
          <a:prstGeom prst="rect">
            <a:avLst/>
          </a:prstGeom>
        </p:spPr>
      </p:pic>
      <p:pic>
        <p:nvPicPr>
          <p:cNvPr id="4" name="Immagine 3"/>
          <p:cNvPicPr>
            <a:picLocks noChangeAspect="1"/>
          </p:cNvPicPr>
          <p:nvPr/>
        </p:nvPicPr>
        <p:blipFill>
          <a:blip r:embed="rId3"/>
          <a:stretch>
            <a:fillRect/>
          </a:stretch>
        </p:blipFill>
        <p:spPr>
          <a:xfrm>
            <a:off x="7560201" y="2356921"/>
            <a:ext cx="1419065" cy="1281559"/>
          </a:xfrm>
          <a:prstGeom prst="rect">
            <a:avLst/>
          </a:prstGeom>
        </p:spPr>
      </p:pic>
      <p:pic>
        <p:nvPicPr>
          <p:cNvPr id="5" name="Immagine 4"/>
          <p:cNvPicPr>
            <a:picLocks noChangeAspect="1"/>
          </p:cNvPicPr>
          <p:nvPr/>
        </p:nvPicPr>
        <p:blipFill>
          <a:blip r:embed="rId4"/>
          <a:stretch>
            <a:fillRect/>
          </a:stretch>
        </p:blipFill>
        <p:spPr>
          <a:xfrm>
            <a:off x="9619175" y="938498"/>
            <a:ext cx="1772750" cy="825529"/>
          </a:xfrm>
          <a:prstGeom prst="rect">
            <a:avLst/>
          </a:prstGeom>
        </p:spPr>
      </p:pic>
      <p:pic>
        <p:nvPicPr>
          <p:cNvPr id="6" name="Immagine 5"/>
          <p:cNvPicPr>
            <a:picLocks noChangeAspect="1"/>
          </p:cNvPicPr>
          <p:nvPr/>
        </p:nvPicPr>
        <p:blipFill>
          <a:blip r:embed="rId5"/>
          <a:stretch>
            <a:fillRect/>
          </a:stretch>
        </p:blipFill>
        <p:spPr>
          <a:xfrm>
            <a:off x="4495675" y="4671910"/>
            <a:ext cx="2228151" cy="1126881"/>
          </a:xfrm>
          <a:prstGeom prst="rect">
            <a:avLst/>
          </a:prstGeom>
        </p:spPr>
      </p:pic>
      <p:pic>
        <p:nvPicPr>
          <p:cNvPr id="7" name="Immagine 6"/>
          <p:cNvPicPr>
            <a:picLocks noChangeAspect="1"/>
          </p:cNvPicPr>
          <p:nvPr/>
        </p:nvPicPr>
        <p:blipFill>
          <a:blip r:embed="rId6"/>
          <a:stretch>
            <a:fillRect/>
          </a:stretch>
        </p:blipFill>
        <p:spPr>
          <a:xfrm>
            <a:off x="7436229" y="4566442"/>
            <a:ext cx="1543037" cy="1104533"/>
          </a:xfrm>
          <a:prstGeom prst="rect">
            <a:avLst/>
          </a:prstGeom>
        </p:spPr>
      </p:pic>
      <p:pic>
        <p:nvPicPr>
          <p:cNvPr id="8" name="Immagine 7"/>
          <p:cNvPicPr>
            <a:picLocks noChangeAspect="1"/>
          </p:cNvPicPr>
          <p:nvPr/>
        </p:nvPicPr>
        <p:blipFill>
          <a:blip r:embed="rId7"/>
          <a:stretch>
            <a:fillRect/>
          </a:stretch>
        </p:blipFill>
        <p:spPr>
          <a:xfrm>
            <a:off x="9756737" y="2248888"/>
            <a:ext cx="1497623" cy="1497623"/>
          </a:xfrm>
          <a:prstGeom prst="rect">
            <a:avLst/>
          </a:prstGeom>
        </p:spPr>
      </p:pic>
      <p:pic>
        <p:nvPicPr>
          <p:cNvPr id="9" name="Immagine 8"/>
          <p:cNvPicPr>
            <a:picLocks noChangeAspect="1"/>
          </p:cNvPicPr>
          <p:nvPr/>
        </p:nvPicPr>
        <p:blipFill>
          <a:blip r:embed="rId8"/>
          <a:stretch>
            <a:fillRect/>
          </a:stretch>
        </p:blipFill>
        <p:spPr>
          <a:xfrm>
            <a:off x="9877632" y="4444043"/>
            <a:ext cx="1255835" cy="1488534"/>
          </a:xfrm>
          <a:prstGeom prst="rect">
            <a:avLst/>
          </a:prstGeom>
        </p:spPr>
      </p:pic>
    </p:spTree>
    <p:extLst>
      <p:ext uri="{BB962C8B-B14F-4D97-AF65-F5344CB8AC3E}">
        <p14:creationId xmlns:p14="http://schemas.microsoft.com/office/powerpoint/2010/main" val="423718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4976" y="193430"/>
            <a:ext cx="11684977" cy="10348987"/>
          </a:xfrm>
          <a:prstGeom prst="rect">
            <a:avLst/>
          </a:prstGeom>
        </p:spPr>
        <p:txBody>
          <a:bodyPr wrap="square">
            <a:spAutoFit/>
          </a:bodyPr>
          <a:lstStyle/>
          <a:p>
            <a:pPr lvl="0">
              <a:spcAft>
                <a:spcPts val="1142"/>
              </a:spcAft>
            </a:pPr>
            <a:r>
              <a:rPr lang="it-IT" sz="2800" b="1" dirty="0">
                <a:latin typeface="Times New Roman" panose="02020603050405020304" pitchFamily="18" charset="0"/>
                <a:cs typeface="Times New Roman" panose="02020603050405020304" pitchFamily="18" charset="0"/>
              </a:rPr>
              <a:t>OGGETTO DELLA CONVENZIONE </a:t>
            </a:r>
          </a:p>
          <a:p>
            <a:pPr lvl="0">
              <a:spcAft>
                <a:spcPts val="1142"/>
              </a:spcAft>
            </a:pPr>
            <a:r>
              <a:rPr lang="it-IT" b="1" dirty="0">
                <a:latin typeface="Times New Roman" panose="02020603050405020304" pitchFamily="18" charset="0"/>
                <a:cs typeface="Times New Roman" panose="02020603050405020304" pitchFamily="18" charset="0"/>
              </a:rPr>
              <a:t>Lotto 3 - Acquisto di personal computer desktop configurati come riportato nei documenti di gara, Servizi Opzionali e connessi</a:t>
            </a:r>
          </a:p>
          <a:p>
            <a:pPr lvl="0">
              <a:spcAft>
                <a:spcPts val="1142"/>
              </a:spcAft>
            </a:pPr>
            <a:r>
              <a:rPr lang="it-IT" sz="1400" dirty="0">
                <a:latin typeface="Times New Roman" panose="02020603050405020304" pitchFamily="18" charset="0"/>
                <a:cs typeface="Times New Roman" panose="02020603050405020304" pitchFamily="18" charset="0"/>
              </a:rPr>
              <a:t>Le apparecchiature sono le seguenti:</a:t>
            </a:r>
          </a:p>
          <a:p>
            <a:pPr marL="342900" lvl="0" indent="-342900">
              <a:spcAft>
                <a:spcPts val="1142"/>
              </a:spcAft>
              <a:buAutoNum type="arabicPeriod"/>
            </a:pPr>
            <a:r>
              <a:rPr lang="it-IT" sz="1400" dirty="0">
                <a:latin typeface="Times New Roman" panose="02020603050405020304" pitchFamily="18" charset="0"/>
                <a:cs typeface="Times New Roman" panose="02020603050405020304" pitchFamily="18" charset="0"/>
              </a:rPr>
              <a:t>Personal Computer desktop base: (Marca: Lenovo; Modello: M75q-1).</a:t>
            </a:r>
          </a:p>
          <a:p>
            <a:pPr marL="342900" lvl="0" indent="-342900">
              <a:spcAft>
                <a:spcPts val="1142"/>
              </a:spcAft>
              <a:buAutoNum type="arabicPeriod"/>
            </a:pPr>
            <a:r>
              <a:rPr lang="it-IT" sz="1400" dirty="0">
                <a:latin typeface="Times New Roman" panose="02020603050405020304" pitchFamily="18" charset="0"/>
                <a:cs typeface="Times New Roman" panose="02020603050405020304" pitchFamily="18" charset="0"/>
              </a:rPr>
              <a:t>Personal Computer desktop avanzato: (Marca: Lenovo; Modello: M75s-1 SFF).</a:t>
            </a:r>
          </a:p>
          <a:p>
            <a:pPr lvl="0">
              <a:spcAft>
                <a:spcPts val="1142"/>
              </a:spcAft>
            </a:pPr>
            <a:r>
              <a:rPr lang="it-IT" sz="1400" dirty="0">
                <a:latin typeface="Times New Roman" panose="02020603050405020304" pitchFamily="18" charset="0"/>
                <a:cs typeface="Times New Roman" panose="02020603050405020304" pitchFamily="18" charset="0"/>
              </a:rPr>
              <a:t>Le principali caratteristiche tecniche dei personal computer desktop in Convenzione sono riportate negli allegati SCHEDE TECNICHE.</a:t>
            </a:r>
          </a:p>
          <a:p>
            <a:pPr lvl="0">
              <a:spcAft>
                <a:spcPts val="1142"/>
              </a:spcAft>
            </a:pPr>
            <a:endParaRPr lang="it-IT" sz="1400" dirty="0">
              <a:latin typeface="Times New Roman" panose="02020603050405020304" pitchFamily="18" charset="0"/>
              <a:cs typeface="Times New Roman" panose="02020603050405020304" pitchFamily="18" charset="0"/>
            </a:endParaRPr>
          </a:p>
          <a:p>
            <a:pPr lvl="0">
              <a:spcAft>
                <a:spcPts val="1142"/>
              </a:spcAft>
            </a:pPr>
            <a:endParaRPr lang="it-IT" sz="1400" dirty="0">
              <a:latin typeface="Times New Roman" panose="02020603050405020304" pitchFamily="18" charset="0"/>
              <a:cs typeface="Times New Roman" panose="02020603050405020304" pitchFamily="18" charset="0"/>
            </a:endParaRPr>
          </a:p>
          <a:p>
            <a:pPr lvl="0">
              <a:spcAft>
                <a:spcPts val="1142"/>
              </a:spcAft>
            </a:pPr>
            <a:endParaRPr lang="it-IT" sz="1400" dirty="0">
              <a:latin typeface="Times New Roman" panose="02020603050405020304" pitchFamily="18" charset="0"/>
              <a:cs typeface="Times New Roman" panose="02020603050405020304" pitchFamily="18" charset="0"/>
            </a:endParaRPr>
          </a:p>
          <a:p>
            <a:pPr lvl="0">
              <a:spcAft>
                <a:spcPts val="1142"/>
              </a:spcAft>
            </a:pPr>
            <a:endParaRPr lang="it-IT" sz="1400" dirty="0">
              <a:latin typeface="Times New Roman" panose="02020603050405020304" pitchFamily="18" charset="0"/>
              <a:cs typeface="Times New Roman" panose="02020603050405020304" pitchFamily="18" charset="0"/>
            </a:endParaRPr>
          </a:p>
          <a:p>
            <a:pPr lvl="0">
              <a:spcAft>
                <a:spcPts val="1142"/>
              </a:spcAft>
            </a:pPr>
            <a:endParaRPr lang="it-IT" sz="1400" dirty="0">
              <a:latin typeface="Times New Roman" panose="02020603050405020304" pitchFamily="18" charset="0"/>
              <a:cs typeface="Times New Roman" panose="02020603050405020304" pitchFamily="18" charset="0"/>
            </a:endParaRPr>
          </a:p>
          <a:p>
            <a:pPr lvl="0">
              <a:spcAft>
                <a:spcPts val="1142"/>
              </a:spcAft>
            </a:pPr>
            <a:endParaRPr lang="it-IT" sz="1400" dirty="0">
              <a:latin typeface="Times New Roman" panose="02020603050405020304" pitchFamily="18" charset="0"/>
              <a:cs typeface="Times New Roman" panose="02020603050405020304" pitchFamily="18" charset="0"/>
            </a:endParaRPr>
          </a:p>
          <a:p>
            <a:pPr lvl="0">
              <a:spcAft>
                <a:spcPts val="1142"/>
              </a:spcAft>
            </a:pPr>
            <a:endParaRPr lang="it-IT" b="1" dirty="0">
              <a:latin typeface="Times New Roman" panose="02020603050405020304" pitchFamily="18" charset="0"/>
              <a:cs typeface="Times New Roman" panose="02020603050405020304" pitchFamily="18" charset="0"/>
            </a:endParaRPr>
          </a:p>
          <a:p>
            <a:pPr lvl="0">
              <a:spcAft>
                <a:spcPts val="1142"/>
              </a:spcAft>
            </a:pPr>
            <a:endParaRPr lang="it-IT" sz="2800" b="1" dirty="0">
              <a:solidFill>
                <a:srgbClr val="FF0000"/>
              </a:solidFill>
              <a:latin typeface="Times New Roman" panose="02020603050405020304" pitchFamily="18" charset="0"/>
              <a:cs typeface="Times New Roman" panose="02020603050405020304" pitchFamily="18" charset="0"/>
            </a:endParaRPr>
          </a:p>
          <a:p>
            <a:pPr lvl="0">
              <a:spcAft>
                <a:spcPts val="1142"/>
              </a:spcAft>
            </a:pPr>
            <a:endParaRPr lang="it-IT" sz="2800" b="1" dirty="0">
              <a:solidFill>
                <a:srgbClr val="FF0000"/>
              </a:solidFill>
              <a:latin typeface="Times New Roman" panose="02020603050405020304" pitchFamily="18" charset="0"/>
              <a:cs typeface="Times New Roman" panose="02020603050405020304" pitchFamily="18" charset="0"/>
            </a:endParaRPr>
          </a:p>
          <a:p>
            <a:pPr lvl="0">
              <a:spcAft>
                <a:spcPts val="1142"/>
              </a:spcAft>
            </a:pPr>
            <a:endParaRPr lang="it-IT" sz="2800" b="1" dirty="0">
              <a:solidFill>
                <a:srgbClr val="FF0000"/>
              </a:solidFill>
              <a:latin typeface="Times New Roman" panose="02020603050405020304" pitchFamily="18" charset="0"/>
              <a:cs typeface="Times New Roman" panose="02020603050405020304" pitchFamily="18" charset="0"/>
            </a:endParaRPr>
          </a:p>
          <a:p>
            <a:pPr lvl="0">
              <a:spcAft>
                <a:spcPts val="1142"/>
              </a:spcAft>
            </a:pPr>
            <a:endParaRPr lang="it-IT" sz="2800" b="1" dirty="0">
              <a:solidFill>
                <a:srgbClr val="FF0000"/>
              </a:solidFill>
              <a:latin typeface="Times New Roman" panose="02020603050405020304" pitchFamily="18" charset="0"/>
              <a:cs typeface="Times New Roman" panose="02020603050405020304" pitchFamily="18" charset="0"/>
            </a:endParaRPr>
          </a:p>
          <a:p>
            <a:pPr lvl="0">
              <a:spcAft>
                <a:spcPts val="1142"/>
              </a:spcAft>
            </a:pPr>
            <a:endParaRPr lang="it-IT" sz="2800" b="1" dirty="0">
              <a:solidFill>
                <a:srgbClr val="FF0000"/>
              </a:solidFill>
              <a:latin typeface="Times New Roman" panose="02020603050405020304" pitchFamily="18" charset="0"/>
              <a:cs typeface="Times New Roman" panose="02020603050405020304" pitchFamily="18" charset="0"/>
            </a:endParaRPr>
          </a:p>
          <a:p>
            <a:pPr lvl="0">
              <a:spcAft>
                <a:spcPts val="1142"/>
              </a:spcAft>
            </a:pPr>
            <a:endParaRPr lang="it-IT" sz="2800" b="1" dirty="0">
              <a:solidFill>
                <a:srgbClr val="FF0000"/>
              </a:solidFill>
              <a:latin typeface="Times New Roman" panose="02020603050405020304" pitchFamily="18" charset="0"/>
              <a:cs typeface="Times New Roman" panose="02020603050405020304" pitchFamily="18" charset="0"/>
            </a:endParaRPr>
          </a:p>
          <a:p>
            <a:pPr lvl="0">
              <a:spcAft>
                <a:spcPts val="1142"/>
              </a:spcAft>
            </a:pPr>
            <a:endParaRPr lang="it-IT" sz="2800" b="1" dirty="0">
              <a:solidFill>
                <a:srgbClr val="FF0000"/>
              </a:solidFill>
              <a:latin typeface="Times New Roman" panose="02020603050405020304" pitchFamily="18" charset="0"/>
              <a:cs typeface="Times New Roman" panose="02020603050405020304" pitchFamily="18" charset="0"/>
            </a:endParaRPr>
          </a:p>
          <a:p>
            <a:pPr lvl="0">
              <a:spcAft>
                <a:spcPts val="1142"/>
              </a:spcAft>
            </a:pPr>
            <a:endParaRPr lang="it-IT" sz="2800" b="1" dirty="0">
              <a:solidFill>
                <a:srgbClr val="FF0000"/>
              </a:solidFill>
              <a:latin typeface="Times New Roman" panose="02020603050405020304" pitchFamily="18" charset="0"/>
              <a:cs typeface="Times New Roman" panose="02020603050405020304" pitchFamily="18" charset="0"/>
            </a:endParaRPr>
          </a:p>
          <a:p>
            <a:pPr lvl="0">
              <a:spcAft>
                <a:spcPts val="1142"/>
              </a:spcAft>
            </a:pPr>
            <a:endParaRPr lang="it-IT" sz="2800" b="1" dirty="0">
              <a:solidFill>
                <a:srgbClr val="FF0000"/>
              </a:solidFill>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0A699165-5442-4142-821B-ED57A4E486C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73310" y="3429000"/>
            <a:ext cx="4032173" cy="2270114"/>
          </a:xfrm>
          <a:prstGeom prst="rect">
            <a:avLst/>
          </a:prstGeom>
        </p:spPr>
      </p:pic>
      <p:pic>
        <p:nvPicPr>
          <p:cNvPr id="8" name="Immagine 7">
            <a:extLst>
              <a:ext uri="{FF2B5EF4-FFF2-40B4-BE49-F238E27FC236}">
                <a16:creationId xmlns:a16="http://schemas.microsoft.com/office/drawing/2014/main" id="{F00B98C1-F64C-4E6B-8A3E-0F9F165AD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349" y="3579811"/>
            <a:ext cx="2000250" cy="2000250"/>
          </a:xfrm>
          <a:prstGeom prst="rect">
            <a:avLst/>
          </a:prstGeom>
        </p:spPr>
      </p:pic>
    </p:spTree>
    <p:extLst>
      <p:ext uri="{BB962C8B-B14F-4D97-AF65-F5344CB8AC3E}">
        <p14:creationId xmlns:p14="http://schemas.microsoft.com/office/powerpoint/2010/main" val="3317102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6523" y="298937"/>
            <a:ext cx="11403623" cy="11079956"/>
          </a:xfrm>
          <a:prstGeom prst="rect">
            <a:avLst/>
          </a:prstGeom>
        </p:spPr>
        <p:txBody>
          <a:bodyPr wrap="square">
            <a:spAutoFit/>
          </a:bodyPr>
          <a:lstStyle/>
          <a:p>
            <a:r>
              <a:rPr lang="it-IT" sz="2000" b="1" dirty="0">
                <a:solidFill>
                  <a:srgbClr val="000000"/>
                </a:solidFill>
                <a:latin typeface="Times New Roman" panose="02020603050405020304" pitchFamily="18" charset="0"/>
                <a:cs typeface="Times New Roman" panose="02020603050405020304" pitchFamily="18" charset="0"/>
              </a:rPr>
              <a:t>SERVIZI CONNESSI – Lotto 3 – Acquisto di personal computer desktop configurati come riportato nei documenti di gara, Servizi Opzionali e connessi</a:t>
            </a:r>
          </a:p>
          <a:p>
            <a:endParaRPr lang="it-IT" sz="2000" b="1" dirty="0">
              <a:solidFill>
                <a:srgbClr val="000000"/>
              </a:solidFill>
              <a:latin typeface="Times New Roman" panose="02020603050405020304" pitchFamily="18" charset="0"/>
              <a:cs typeface="Times New Roman" panose="02020603050405020304" pitchFamily="18" charset="0"/>
            </a:endParaRPr>
          </a:p>
          <a:p>
            <a:r>
              <a:rPr lang="it-IT" sz="2000" dirty="0">
                <a:solidFill>
                  <a:srgbClr val="000000"/>
                </a:solidFill>
                <a:latin typeface="Times New Roman" panose="02020603050405020304" pitchFamily="18" charset="0"/>
                <a:cs typeface="Times New Roman" panose="02020603050405020304" pitchFamily="18" charset="0"/>
              </a:rPr>
              <a:t>Il Fornitore dovrà fornire alle Amministrazioni contraenti tutti i servizi connessi elencati per i Lotti 1 e 2.</a:t>
            </a:r>
          </a:p>
          <a:p>
            <a:endParaRPr lang="it-IT" sz="2000" b="1" dirty="0">
              <a:solidFill>
                <a:srgbClr val="000000"/>
              </a:solidFill>
              <a:latin typeface="Times New Roman" panose="02020603050405020304" pitchFamily="18" charset="0"/>
              <a:cs typeface="Times New Roman" panose="02020603050405020304" pitchFamily="18" charset="0"/>
            </a:endParaRPr>
          </a:p>
          <a:p>
            <a:r>
              <a:rPr lang="it-IT" sz="2000" b="1" dirty="0">
                <a:solidFill>
                  <a:srgbClr val="000000"/>
                </a:solidFill>
                <a:latin typeface="Times New Roman" panose="02020603050405020304" pitchFamily="18" charset="0"/>
                <a:cs typeface="Times New Roman" panose="02020603050405020304" pitchFamily="18" charset="0"/>
              </a:rPr>
              <a:t>ELENCO DISPOSITIVI/SERVIZI OPZIONALI - Lotto 3 – Acquisto di personal computer desktop configurati come riportato nei documenti di gara, Servizi Opzionali e connessi</a:t>
            </a:r>
          </a:p>
          <a:p>
            <a:r>
              <a:rPr lang="it-IT" sz="1600" dirty="0">
                <a:solidFill>
                  <a:srgbClr val="000000"/>
                </a:solidFill>
                <a:latin typeface="Times New Roman" panose="02020603050405020304" pitchFamily="18" charset="0"/>
                <a:cs typeface="Times New Roman" panose="02020603050405020304" pitchFamily="18" charset="0"/>
              </a:rPr>
              <a:t>Il prezzo dei dispositivi/servizi opzionali, il quale, per ciascuno di essi, è riportato nell’Allegato LISTINO PREZZI, non è ricompreso nel prezzo dei PC ed è da intendersi come “prezzo addizionale” a questi.</a:t>
            </a:r>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Monitor LCD – TFT 24” (Marca: </a:t>
            </a:r>
            <a:r>
              <a:rPr lang="it-IT" sz="1400" dirty="0" err="1">
                <a:solidFill>
                  <a:srgbClr val="000000"/>
                </a:solidFill>
                <a:latin typeface="Times New Roman" panose="02020603050405020304" pitchFamily="18" charset="0"/>
                <a:cs typeface="Times New Roman" panose="02020603050405020304" pitchFamily="18" charset="0"/>
              </a:rPr>
              <a:t>Hannspree</a:t>
            </a:r>
            <a:r>
              <a:rPr lang="it-IT" sz="1400" dirty="0">
                <a:solidFill>
                  <a:srgbClr val="000000"/>
                </a:solidFill>
                <a:latin typeface="Times New Roman" panose="02020603050405020304" pitchFamily="18" charset="0"/>
                <a:cs typeface="Times New Roman" panose="02020603050405020304" pitchFamily="18" charset="0"/>
              </a:rPr>
              <a:t>; Modello: HP 246 PDP)</a:t>
            </a:r>
          </a:p>
          <a:p>
            <a:pPr marL="285750" lvl="0" indent="-285750">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Monitor ad elevate prestazioni da 27”(Marca: </a:t>
            </a:r>
            <a:r>
              <a:rPr lang="it-IT" sz="1400" dirty="0" err="1">
                <a:solidFill>
                  <a:srgbClr val="000000"/>
                </a:solidFill>
                <a:latin typeface="Times New Roman" panose="02020603050405020304" pitchFamily="18" charset="0"/>
                <a:cs typeface="Times New Roman" panose="02020603050405020304" pitchFamily="18" charset="0"/>
              </a:rPr>
              <a:t>Hannspree</a:t>
            </a:r>
            <a:r>
              <a:rPr lang="it-IT" sz="1400" dirty="0">
                <a:solidFill>
                  <a:srgbClr val="000000"/>
                </a:solidFill>
                <a:latin typeface="Times New Roman" panose="02020603050405020304" pitchFamily="18" charset="0"/>
                <a:cs typeface="Times New Roman" panose="02020603050405020304" pitchFamily="18" charset="0"/>
              </a:rPr>
              <a:t>; Modello: HS 278 PUB)</a:t>
            </a:r>
          </a:p>
          <a:p>
            <a:pPr marL="285750" lvl="0" indent="-285750">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Servizio di assistenza manutenzione aggiuntivo 4° e 5° anno</a:t>
            </a:r>
          </a:p>
          <a:p>
            <a:pPr marL="285750" lvl="0" indent="-285750">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Copertura danni accidentali per 36 mesi</a:t>
            </a:r>
          </a:p>
          <a:p>
            <a:pPr marL="285750" lvl="0" indent="-285750">
              <a:buFont typeface="Arial" panose="020B0604020202020204" pitchFamily="34" charset="0"/>
              <a:buChar char="•"/>
            </a:pPr>
            <a:r>
              <a:rPr lang="it-IT" sz="1400" dirty="0" err="1">
                <a:solidFill>
                  <a:srgbClr val="000000"/>
                </a:solidFill>
                <a:latin typeface="Times New Roman" panose="02020603050405020304" pitchFamily="18" charset="0"/>
                <a:cs typeface="Times New Roman" panose="02020603050405020304" pitchFamily="18" charset="0"/>
              </a:rPr>
              <a:t>Ram</a:t>
            </a:r>
            <a:r>
              <a:rPr lang="it-IT" sz="1400" dirty="0">
                <a:solidFill>
                  <a:srgbClr val="000000"/>
                </a:solidFill>
                <a:latin typeface="Times New Roman" panose="02020603050405020304" pitchFamily="18" charset="0"/>
                <a:cs typeface="Times New Roman" panose="02020603050405020304" pitchFamily="18" charset="0"/>
              </a:rPr>
              <a:t> aggiuntiva</a:t>
            </a:r>
          </a:p>
          <a:p>
            <a:pPr marL="285750" lvl="0" indent="-285750">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Disco SSD Sostitutivo</a:t>
            </a:r>
          </a:p>
          <a:p>
            <a:pPr marL="285750" lvl="0" indent="-285750">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Disco SSD Aggiuntivo</a:t>
            </a:r>
          </a:p>
          <a:p>
            <a:pPr marL="285750" lvl="0" indent="-285750">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Scheda Video aggiuntiva per PC Desktop</a:t>
            </a:r>
          </a:p>
          <a:p>
            <a:pPr marL="285750" lvl="0" indent="-285750">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Webcam Aggiuntiva</a:t>
            </a:r>
          </a:p>
          <a:p>
            <a:pPr marL="285750" lvl="0" indent="-285750">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Masterizzatore esterno</a:t>
            </a:r>
          </a:p>
          <a:p>
            <a:pPr marL="285750" lvl="0" indent="-285750">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Antenne </a:t>
            </a:r>
            <a:r>
              <a:rPr lang="it-IT" sz="1400" dirty="0" err="1">
                <a:solidFill>
                  <a:srgbClr val="000000"/>
                </a:solidFill>
                <a:latin typeface="Times New Roman" panose="02020603050405020304" pitchFamily="18" charset="0"/>
                <a:cs typeface="Times New Roman" panose="02020603050405020304" pitchFamily="18" charset="0"/>
              </a:rPr>
              <a:t>Wi-fi</a:t>
            </a:r>
            <a:r>
              <a:rPr lang="it-IT" sz="1400" dirty="0">
                <a:solidFill>
                  <a:srgbClr val="000000"/>
                </a:solidFill>
                <a:latin typeface="Times New Roman" panose="02020603050405020304" pitchFamily="18" charset="0"/>
                <a:cs typeface="Times New Roman" panose="02020603050405020304" pitchFamily="18" charset="0"/>
              </a:rPr>
              <a:t> per PC</a:t>
            </a:r>
          </a:p>
          <a:p>
            <a:pPr marL="285750" lvl="0" indent="-285750">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Cavo HDMI-HDMI</a:t>
            </a:r>
          </a:p>
          <a:p>
            <a:pPr marL="285750" lvl="0" indent="-285750">
              <a:buFont typeface="Arial" panose="020B0604020202020204" pitchFamily="34" charset="0"/>
              <a:buChar char="•"/>
            </a:pPr>
            <a:r>
              <a:rPr lang="it-IT" sz="1400" dirty="0">
                <a:solidFill>
                  <a:srgbClr val="000000"/>
                </a:solidFill>
                <a:latin typeface="Times New Roman" panose="02020603050405020304" pitchFamily="18" charset="0"/>
                <a:cs typeface="Times New Roman" panose="02020603050405020304" pitchFamily="18" charset="0"/>
              </a:rPr>
              <a:t>Cuffia con microfono </a:t>
            </a: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endParaRPr lang="it-IT" sz="2000" b="1" dirty="0">
              <a:solidFill>
                <a:srgbClr val="000000"/>
              </a:solidFill>
              <a:latin typeface="Times New Roman" panose="02020603050405020304" pitchFamily="18" charset="0"/>
              <a:cs typeface="Times New Roman" panose="02020603050405020304" pitchFamily="18" charset="0"/>
            </a:endParaRPr>
          </a:p>
          <a:p>
            <a:r>
              <a:rPr lang="it-IT" sz="2000" b="1" dirty="0">
                <a:solidFill>
                  <a:srgbClr val="000000"/>
                </a:solidFill>
                <a:latin typeface="Times New Roman" panose="02020603050405020304" pitchFamily="18" charset="0"/>
                <a:cs typeface="Times New Roman" panose="02020603050405020304" pitchFamily="18" charset="0"/>
              </a:rPr>
              <a:t> </a:t>
            </a:r>
            <a:endParaRPr lang="it-IT" dirty="0"/>
          </a:p>
        </p:txBody>
      </p:sp>
      <p:pic>
        <p:nvPicPr>
          <p:cNvPr id="4" name="Immagine 3">
            <a:extLst>
              <a:ext uri="{FF2B5EF4-FFF2-40B4-BE49-F238E27FC236}">
                <a16:creationId xmlns:a16="http://schemas.microsoft.com/office/drawing/2014/main" id="{59EEC60D-9E0D-4C19-B5CF-F4EE5A4A88D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59400" y="4141754"/>
            <a:ext cx="2464737" cy="2220411"/>
          </a:xfrm>
          <a:prstGeom prst="rect">
            <a:avLst/>
          </a:prstGeom>
        </p:spPr>
      </p:pic>
      <p:pic>
        <p:nvPicPr>
          <p:cNvPr id="6" name="Immagine 5">
            <a:extLst>
              <a:ext uri="{FF2B5EF4-FFF2-40B4-BE49-F238E27FC236}">
                <a16:creationId xmlns:a16="http://schemas.microsoft.com/office/drawing/2014/main" id="{5022C7E0-BAAA-4994-895B-A7F264A160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24137" y="3574491"/>
            <a:ext cx="3418836" cy="2264424"/>
          </a:xfrm>
          <a:prstGeom prst="rect">
            <a:avLst/>
          </a:prstGeom>
        </p:spPr>
      </p:pic>
    </p:spTree>
    <p:extLst>
      <p:ext uri="{BB962C8B-B14F-4D97-AF65-F5344CB8AC3E}">
        <p14:creationId xmlns:p14="http://schemas.microsoft.com/office/powerpoint/2010/main" val="447067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3431" y="202223"/>
            <a:ext cx="11684977" cy="6081152"/>
          </a:xfrm>
          <a:prstGeom prst="rect">
            <a:avLst/>
          </a:prstGeom>
        </p:spPr>
        <p:txBody>
          <a:bodyPr wrap="square">
            <a:spAutoFit/>
          </a:bodyPr>
          <a:lstStyle/>
          <a:p>
            <a:pPr lvl="0">
              <a:spcAft>
                <a:spcPts val="1142"/>
              </a:spcAft>
            </a:pPr>
            <a:r>
              <a:rPr lang="it-IT" sz="2800" b="1" dirty="0">
                <a:solidFill>
                  <a:srgbClr val="000000"/>
                </a:solidFill>
                <a:latin typeface="Times New Roman" panose="02020603050405020304" pitchFamily="18" charset="0"/>
                <a:cs typeface="Times New Roman" panose="02020603050405020304" pitchFamily="18" charset="0"/>
              </a:rPr>
              <a:t>OGGETTO DELLA CONVENZIONE </a:t>
            </a:r>
          </a:p>
          <a:p>
            <a:pPr lvl="0">
              <a:spcAft>
                <a:spcPts val="1142"/>
              </a:spcAft>
            </a:pPr>
            <a:r>
              <a:rPr lang="it-IT" b="1" dirty="0">
                <a:solidFill>
                  <a:srgbClr val="000000"/>
                </a:solidFill>
                <a:latin typeface="Times New Roman" panose="02020603050405020304" pitchFamily="18" charset="0"/>
                <a:cs typeface="Times New Roman" panose="02020603050405020304" pitchFamily="18" charset="0"/>
              </a:rPr>
              <a:t>Lotto 7 - Acquisto di monitor</a:t>
            </a:r>
          </a:p>
          <a:p>
            <a:pPr lvl="0">
              <a:spcAft>
                <a:spcPts val="1142"/>
              </a:spcAft>
            </a:pPr>
            <a:r>
              <a:rPr lang="it-IT" sz="1400" dirty="0">
                <a:solidFill>
                  <a:srgbClr val="000000"/>
                </a:solidFill>
                <a:latin typeface="Times New Roman" panose="02020603050405020304" pitchFamily="18" charset="0"/>
                <a:cs typeface="Times New Roman" panose="02020603050405020304" pitchFamily="18" charset="0"/>
              </a:rPr>
              <a:t>Le apparecchiature sono le seguenti:</a:t>
            </a:r>
          </a:p>
          <a:p>
            <a:pPr marL="342900" lvl="0" indent="-342900">
              <a:spcAft>
                <a:spcPts val="1142"/>
              </a:spcAft>
              <a:buAutoNum type="arabicPeriod"/>
            </a:pPr>
            <a:r>
              <a:rPr lang="it-IT" sz="1400" dirty="0">
                <a:solidFill>
                  <a:srgbClr val="000000"/>
                </a:solidFill>
                <a:latin typeface="Times New Roman" panose="02020603050405020304" pitchFamily="18" charset="0"/>
                <a:cs typeface="Times New Roman" panose="02020603050405020304" pitchFamily="18" charset="0"/>
              </a:rPr>
              <a:t>Monitor LCD – TFT 24”: (</a:t>
            </a:r>
            <a:r>
              <a:rPr lang="it-IT" sz="1400" dirty="0">
                <a:latin typeface="Times New Roman" panose="02020603050405020304" pitchFamily="18" charset="0"/>
                <a:cs typeface="Times New Roman" panose="02020603050405020304" pitchFamily="18" charset="0"/>
              </a:rPr>
              <a:t>Marca: </a:t>
            </a:r>
            <a:r>
              <a:rPr lang="it-IT" sz="1400" dirty="0" err="1">
                <a:latin typeface="Times New Roman" panose="02020603050405020304" pitchFamily="18" charset="0"/>
                <a:cs typeface="Times New Roman" panose="02020603050405020304" pitchFamily="18" charset="0"/>
              </a:rPr>
              <a:t>Hannspree</a:t>
            </a:r>
            <a:r>
              <a:rPr lang="it-IT" sz="1400" dirty="0">
                <a:latin typeface="Times New Roman" panose="02020603050405020304" pitchFamily="18" charset="0"/>
                <a:cs typeface="Times New Roman" panose="02020603050405020304" pitchFamily="18" charset="0"/>
              </a:rPr>
              <a:t>, Modello: HP 246 PDB</a:t>
            </a:r>
            <a:r>
              <a:rPr lang="it-IT" sz="1400" dirty="0">
                <a:solidFill>
                  <a:srgbClr val="000000"/>
                </a:solidFill>
                <a:latin typeface="Times New Roman" panose="02020603050405020304" pitchFamily="18" charset="0"/>
                <a:cs typeface="Times New Roman" panose="02020603050405020304" pitchFamily="18" charset="0"/>
              </a:rPr>
              <a:t>). </a:t>
            </a:r>
          </a:p>
          <a:p>
            <a:pPr marL="342900" lvl="0" indent="-342900">
              <a:spcAft>
                <a:spcPts val="1142"/>
              </a:spcAft>
              <a:buFontTx/>
              <a:buAutoNum type="arabicPeriod"/>
            </a:pPr>
            <a:r>
              <a:rPr lang="it-IT" sz="1400" dirty="0">
                <a:solidFill>
                  <a:srgbClr val="000000"/>
                </a:solidFill>
                <a:latin typeface="Times New Roman" panose="02020603050405020304" pitchFamily="18" charset="0"/>
                <a:cs typeface="Times New Roman" panose="02020603050405020304" pitchFamily="18" charset="0"/>
              </a:rPr>
              <a:t>Monitor ad elevate prestazioni da 27”: (</a:t>
            </a:r>
            <a:r>
              <a:rPr lang="it-IT" sz="1400" dirty="0">
                <a:latin typeface="Times New Roman" panose="02020603050405020304" pitchFamily="18" charset="0"/>
                <a:cs typeface="Times New Roman" panose="02020603050405020304" pitchFamily="18" charset="0"/>
              </a:rPr>
              <a:t>Marca: </a:t>
            </a:r>
            <a:r>
              <a:rPr lang="it-IT" sz="1400" dirty="0" err="1">
                <a:latin typeface="Times New Roman" panose="02020603050405020304" pitchFamily="18" charset="0"/>
                <a:cs typeface="Times New Roman" panose="02020603050405020304" pitchFamily="18" charset="0"/>
              </a:rPr>
              <a:t>Hannspree</a:t>
            </a:r>
            <a:r>
              <a:rPr lang="it-IT" sz="1400" dirty="0">
                <a:latin typeface="Times New Roman" panose="02020603050405020304" pitchFamily="18" charset="0"/>
                <a:cs typeface="Times New Roman" panose="02020603050405020304" pitchFamily="18" charset="0"/>
              </a:rPr>
              <a:t>, Modello HS </a:t>
            </a:r>
            <a:r>
              <a:rPr lang="it-IT" sz="1400" dirty="0" smtClean="0">
                <a:latin typeface="Times New Roman" panose="02020603050405020304" pitchFamily="18" charset="0"/>
                <a:cs typeface="Times New Roman" panose="02020603050405020304" pitchFamily="18" charset="0"/>
              </a:rPr>
              <a:t>278 PUB). </a:t>
            </a:r>
            <a:endParaRPr lang="it-IT" sz="1400" dirty="0">
              <a:latin typeface="Times New Roman" panose="02020603050405020304" pitchFamily="18" charset="0"/>
              <a:cs typeface="Times New Roman" panose="02020603050405020304" pitchFamily="18" charset="0"/>
            </a:endParaRPr>
          </a:p>
          <a:p>
            <a:pPr lvl="0">
              <a:spcAft>
                <a:spcPts val="1142"/>
              </a:spcAft>
            </a:pPr>
            <a:r>
              <a:rPr lang="it-IT" sz="1400" dirty="0">
                <a:solidFill>
                  <a:srgbClr val="000000"/>
                </a:solidFill>
                <a:latin typeface="Times New Roman" panose="02020603050405020304" pitchFamily="18" charset="0"/>
                <a:cs typeface="Times New Roman" panose="02020603050405020304" pitchFamily="18" charset="0"/>
              </a:rPr>
              <a:t>Le principali caratteristiche tecniche dei monitor in Convenzione sono riportate negli allegati SCHEDE TECNICHE.</a:t>
            </a:r>
          </a:p>
          <a:p>
            <a:pPr lvl="0">
              <a:spcAft>
                <a:spcPts val="1142"/>
              </a:spcAft>
            </a:pPr>
            <a:endParaRPr lang="it-IT" sz="1400" dirty="0">
              <a:solidFill>
                <a:srgbClr val="000000"/>
              </a:solidFill>
              <a:latin typeface="Times New Roman" panose="02020603050405020304" pitchFamily="18" charset="0"/>
              <a:cs typeface="Times New Roman" panose="02020603050405020304" pitchFamily="18" charset="0"/>
            </a:endParaRPr>
          </a:p>
          <a:p>
            <a:pPr lvl="0">
              <a:spcAft>
                <a:spcPts val="1142"/>
              </a:spcAft>
            </a:pPr>
            <a:endParaRPr lang="it-IT" sz="1400" dirty="0">
              <a:solidFill>
                <a:srgbClr val="000000"/>
              </a:solidFill>
              <a:latin typeface="Times New Roman" panose="02020603050405020304" pitchFamily="18" charset="0"/>
              <a:cs typeface="Times New Roman" panose="02020603050405020304" pitchFamily="18" charset="0"/>
            </a:endParaRPr>
          </a:p>
          <a:p>
            <a:pPr lvl="0">
              <a:spcAft>
                <a:spcPts val="1142"/>
              </a:spcAft>
            </a:pPr>
            <a:endParaRPr lang="it-IT" sz="1400" dirty="0">
              <a:solidFill>
                <a:srgbClr val="000000"/>
              </a:solidFill>
              <a:latin typeface="Times New Roman" panose="02020603050405020304" pitchFamily="18" charset="0"/>
              <a:cs typeface="Times New Roman" panose="02020603050405020304" pitchFamily="18" charset="0"/>
            </a:endParaRPr>
          </a:p>
          <a:p>
            <a:pPr lvl="0">
              <a:spcAft>
                <a:spcPts val="1142"/>
              </a:spcAft>
            </a:pPr>
            <a:endParaRPr lang="it-IT" sz="1400" dirty="0">
              <a:solidFill>
                <a:srgbClr val="000000"/>
              </a:solidFill>
              <a:latin typeface="Times New Roman" panose="02020603050405020304" pitchFamily="18" charset="0"/>
              <a:cs typeface="Times New Roman" panose="02020603050405020304" pitchFamily="18" charset="0"/>
            </a:endParaRPr>
          </a:p>
          <a:p>
            <a:pPr lvl="0" algn="ctr">
              <a:spcAft>
                <a:spcPts val="1142"/>
              </a:spcAft>
            </a:pPr>
            <a:endParaRPr lang="it-IT" sz="2800" i="1" u="sng" dirty="0">
              <a:solidFill>
                <a:srgbClr val="FF0000"/>
              </a:solidFill>
              <a:latin typeface="Times New Roman" panose="02020603050405020304" pitchFamily="18" charset="0"/>
              <a:cs typeface="Times New Roman" panose="02020603050405020304" pitchFamily="18" charset="0"/>
            </a:endParaRPr>
          </a:p>
          <a:p>
            <a:pPr lvl="0" algn="ctr">
              <a:spcAft>
                <a:spcPts val="1142"/>
              </a:spcAft>
            </a:pPr>
            <a:endParaRPr lang="it-IT" sz="2800" i="1" u="sng" dirty="0">
              <a:solidFill>
                <a:srgbClr val="FF0000"/>
              </a:solidFill>
              <a:latin typeface="Times New Roman" panose="02020603050405020304" pitchFamily="18" charset="0"/>
              <a:cs typeface="Times New Roman" panose="02020603050405020304" pitchFamily="18" charset="0"/>
            </a:endParaRPr>
          </a:p>
          <a:p>
            <a:pPr lvl="0" algn="ctr">
              <a:spcAft>
                <a:spcPts val="1142"/>
              </a:spcAft>
            </a:pPr>
            <a:endParaRPr lang="it-IT" sz="2800" i="1" u="sng" dirty="0">
              <a:solidFill>
                <a:srgbClr val="FF0000"/>
              </a:solidFill>
              <a:latin typeface="Times New Roman" panose="02020603050405020304" pitchFamily="18" charset="0"/>
              <a:cs typeface="Times New Roman" panose="02020603050405020304" pitchFamily="18" charset="0"/>
            </a:endParaRPr>
          </a:p>
          <a:p>
            <a:pPr lvl="0" algn="ctr">
              <a:spcAft>
                <a:spcPts val="1142"/>
              </a:spcAft>
            </a:pPr>
            <a:endParaRPr lang="it-IT" sz="2800" i="1" u="sng" dirty="0">
              <a:solidFill>
                <a:srgbClr val="FF0000"/>
              </a:solidFill>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60435" y="2950838"/>
            <a:ext cx="3837207" cy="3230155"/>
          </a:xfrm>
          <a:prstGeom prst="rect">
            <a:avLst/>
          </a:prstGeom>
        </p:spPr>
      </p:pic>
      <p:pic>
        <p:nvPicPr>
          <p:cNvPr id="8" name="Immagin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05695" y="3043055"/>
            <a:ext cx="3847197" cy="2663204"/>
          </a:xfrm>
          <a:prstGeom prst="rect">
            <a:avLst/>
          </a:prstGeom>
        </p:spPr>
      </p:pic>
    </p:spTree>
    <p:extLst>
      <p:ext uri="{BB962C8B-B14F-4D97-AF65-F5344CB8AC3E}">
        <p14:creationId xmlns:p14="http://schemas.microsoft.com/office/powerpoint/2010/main" val="65776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3431" y="316523"/>
            <a:ext cx="11728938" cy="4401205"/>
          </a:xfrm>
          <a:prstGeom prst="rect">
            <a:avLst/>
          </a:prstGeom>
        </p:spPr>
        <p:txBody>
          <a:bodyPr wrap="square">
            <a:spAutoFit/>
          </a:bodyPr>
          <a:lstStyle/>
          <a:p>
            <a:pPr lvl="0"/>
            <a:r>
              <a:rPr lang="it-IT" sz="2000" b="1" dirty="0">
                <a:solidFill>
                  <a:srgbClr val="000000"/>
                </a:solidFill>
                <a:latin typeface="Times New Roman" panose="02020603050405020304" pitchFamily="18" charset="0"/>
                <a:cs typeface="Times New Roman" panose="02020603050405020304" pitchFamily="18" charset="0"/>
              </a:rPr>
              <a:t>SERVIZI CONNESSI – Lotto 7 – Acquisto di monitor</a:t>
            </a:r>
          </a:p>
          <a:p>
            <a:pPr lvl="0"/>
            <a:r>
              <a:rPr lang="it-IT" sz="2000" dirty="0">
                <a:solidFill>
                  <a:srgbClr val="000000"/>
                </a:solidFill>
                <a:latin typeface="Times New Roman" panose="02020603050405020304" pitchFamily="18" charset="0"/>
                <a:cs typeface="Times New Roman" panose="02020603050405020304" pitchFamily="18" charset="0"/>
              </a:rPr>
              <a:t>Il Fornitore dovrà fornire alle Amministrazioni contraenti tutti i servizi connessi elencati per i Lotti 1, 2 e 3.</a:t>
            </a:r>
          </a:p>
          <a:p>
            <a:pPr lvl="0"/>
            <a:endParaRPr lang="it-IT" sz="2000" dirty="0">
              <a:solidFill>
                <a:srgbClr val="000000"/>
              </a:solidFill>
              <a:latin typeface="Times New Roman" panose="02020603050405020304" pitchFamily="18" charset="0"/>
              <a:cs typeface="Times New Roman" panose="02020603050405020304" pitchFamily="18" charset="0"/>
            </a:endParaRPr>
          </a:p>
          <a:p>
            <a:pPr lvl="0"/>
            <a:r>
              <a:rPr lang="it-IT" sz="2000" b="1" dirty="0">
                <a:solidFill>
                  <a:srgbClr val="000000"/>
                </a:solidFill>
                <a:latin typeface="Times New Roman" panose="02020603050405020304" pitchFamily="18" charset="0"/>
                <a:cs typeface="Times New Roman" panose="02020603050405020304" pitchFamily="18" charset="0"/>
              </a:rPr>
              <a:t>ELENCO DISPOSITIVI/SERVIZI OPZIONALI – Lotto 7 – Acquisto di monitor</a:t>
            </a:r>
          </a:p>
          <a:p>
            <a:pPr lvl="0"/>
            <a:r>
              <a:rPr lang="it-IT" sz="2000" dirty="0">
                <a:solidFill>
                  <a:srgbClr val="000000"/>
                </a:solidFill>
                <a:latin typeface="Times New Roman" panose="02020603050405020304" pitchFamily="18" charset="0"/>
                <a:cs typeface="Times New Roman" panose="02020603050405020304" pitchFamily="18" charset="0"/>
              </a:rPr>
              <a:t>Il prezzo dei dispositivi/servizi opzionali, il quale, per ciascuno di essi, è riportato nell’Allegato LISTINO PREZZI, non è ricompreso nel prezzo dei monitor acquistati ed è da intendersi come “prezzo addizionale” a questi.</a:t>
            </a:r>
          </a:p>
          <a:p>
            <a:pPr lvl="0"/>
            <a:endParaRPr lang="it-IT" sz="2000" dirty="0">
              <a:solidFill>
                <a:srgbClr val="00000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it-IT" sz="2000" dirty="0">
                <a:solidFill>
                  <a:srgbClr val="000000"/>
                </a:solidFill>
                <a:latin typeface="Times New Roman" panose="02020603050405020304" pitchFamily="18" charset="0"/>
                <a:cs typeface="Times New Roman" panose="02020603050405020304" pitchFamily="18" charset="0"/>
              </a:rPr>
              <a:t>Servizio di assistenza manutenzione aggiuntivo 4° e 5° anno</a:t>
            </a:r>
          </a:p>
          <a:p>
            <a:pPr lvl="0"/>
            <a:endParaRPr lang="it-IT" sz="2000" dirty="0">
              <a:solidFill>
                <a:srgbClr val="00000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it-IT" sz="2000" dirty="0">
                <a:solidFill>
                  <a:srgbClr val="000000"/>
                </a:solidFill>
                <a:latin typeface="Times New Roman" panose="02020603050405020304" pitchFamily="18" charset="0"/>
                <a:cs typeface="Times New Roman" panose="02020603050405020304" pitchFamily="18" charset="0"/>
              </a:rPr>
              <a:t>Copertura danni accidentali per 36 mesi</a:t>
            </a:r>
          </a:p>
          <a:p>
            <a:pPr lvl="0"/>
            <a:endParaRPr lang="it-IT" sz="2000" dirty="0">
              <a:solidFill>
                <a:srgbClr val="000000"/>
              </a:solidFill>
              <a:latin typeface="Times New Roman" panose="02020603050405020304" pitchFamily="18" charset="0"/>
              <a:cs typeface="Times New Roman" panose="02020603050405020304" pitchFamily="18" charset="0"/>
            </a:endParaRPr>
          </a:p>
          <a:p>
            <a:pPr lvl="0"/>
            <a:endParaRPr lang="it-IT" sz="2000" dirty="0">
              <a:solidFill>
                <a:srgbClr val="000000"/>
              </a:solidFill>
              <a:latin typeface="Times New Roman" panose="02020603050405020304" pitchFamily="18" charset="0"/>
              <a:cs typeface="Times New Roman" panose="02020603050405020304" pitchFamily="18" charset="0"/>
            </a:endParaRPr>
          </a:p>
          <a:p>
            <a:pPr lvl="0"/>
            <a:endParaRPr lang="it-IT"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42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5472C2-63C4-46D6-9FF9-71752951C49E}"/>
              </a:ext>
            </a:extLst>
          </p:cNvPr>
          <p:cNvSpPr>
            <a:spLocks noGrp="1"/>
          </p:cNvSpPr>
          <p:nvPr>
            <p:ph type="title"/>
          </p:nvPr>
        </p:nvSpPr>
        <p:spPr/>
        <p:txBody>
          <a:bodyPr/>
          <a:lstStyle/>
          <a:p>
            <a:pPr algn="ctr"/>
            <a:r>
              <a:rPr lang="it-IT" b="1" dirty="0">
                <a:latin typeface="Times New Roman" panose="02020603050405020304" pitchFamily="18" charset="0"/>
                <a:cs typeface="Times New Roman" panose="02020603050405020304" pitchFamily="18" charset="0"/>
              </a:rPr>
              <a:t>PREMESSA</a:t>
            </a:r>
          </a:p>
        </p:txBody>
      </p:sp>
      <p:sp>
        <p:nvSpPr>
          <p:cNvPr id="3" name="Segnaposto contenuto 2">
            <a:extLst>
              <a:ext uri="{FF2B5EF4-FFF2-40B4-BE49-F238E27FC236}">
                <a16:creationId xmlns:a16="http://schemas.microsoft.com/office/drawing/2014/main" id="{034BEE81-A258-4DC9-93EE-81CC99DC1B5A}"/>
              </a:ext>
            </a:extLst>
          </p:cNvPr>
          <p:cNvSpPr>
            <a:spLocks noGrp="1"/>
          </p:cNvSpPr>
          <p:nvPr>
            <p:ph idx="1"/>
          </p:nvPr>
        </p:nvSpPr>
        <p:spPr>
          <a:xfrm>
            <a:off x="562708" y="2409092"/>
            <a:ext cx="11148646" cy="3763108"/>
          </a:xfrm>
        </p:spPr>
        <p:txBody>
          <a:bodyPr>
            <a:normAutofit/>
          </a:bodyPr>
          <a:lstStyle/>
          <a:p>
            <a:pPr marL="0" lvl="0" indent="0" algn="just">
              <a:lnSpc>
                <a:spcPct val="100000"/>
              </a:lnSpc>
              <a:spcBef>
                <a:spcPts val="0"/>
              </a:spcBef>
              <a:spcAft>
                <a:spcPts val="1142"/>
              </a:spcAft>
              <a:buNone/>
            </a:pPr>
            <a:r>
              <a:rPr lang="it-IT" sz="1800" dirty="0">
                <a:solidFill>
                  <a:srgbClr val="1C1C1C"/>
                </a:solidFill>
                <a:latin typeface="Times New Roman" panose="02020603050405020304" pitchFamily="18" charset="0"/>
                <a:cs typeface="Times New Roman" panose="02020603050405020304" pitchFamily="18" charset="0"/>
              </a:rPr>
              <a:t>La Convenzione per la fornitura, in acquisto e noleggio di personal computer e servizi connessi per le Amministrazioni della Regione Marche è stipulata dalla SUAM, in qualità di Soggetto aggregatore ai sensi dell’articolo 26 della Legge 488 del 1999.</a:t>
            </a:r>
          </a:p>
          <a:p>
            <a:pPr marL="0" lvl="0" indent="0" algn="just">
              <a:lnSpc>
                <a:spcPct val="100000"/>
              </a:lnSpc>
              <a:spcBef>
                <a:spcPts val="0"/>
              </a:spcBef>
              <a:spcAft>
                <a:spcPts val="1142"/>
              </a:spcAft>
              <a:buNone/>
            </a:pPr>
            <a:r>
              <a:rPr lang="it-IT" sz="1800" dirty="0">
                <a:solidFill>
                  <a:srgbClr val="1C1C1C"/>
                </a:solidFill>
                <a:latin typeface="Times New Roman" panose="02020603050405020304" pitchFamily="18" charset="0"/>
                <a:cs typeface="Times New Roman" panose="02020603050405020304" pitchFamily="18" charset="0"/>
              </a:rPr>
              <a:t>Il Fornitore, mediante la stipula della suddetta Convenzione, è obbligato ad accettare i c.d. Ordinativi di Fornitura emessi dalle Amministrazioni contraenti, i quali rappresentano i contratti attuativi della Convenzione stessa.</a:t>
            </a:r>
          </a:p>
          <a:p>
            <a:pPr marL="0" lvl="0" indent="0" algn="just">
              <a:lnSpc>
                <a:spcPct val="100000"/>
              </a:lnSpc>
              <a:spcBef>
                <a:spcPts val="0"/>
              </a:spcBef>
              <a:spcAft>
                <a:spcPts val="1142"/>
              </a:spcAft>
              <a:buNone/>
            </a:pPr>
            <a:r>
              <a:rPr lang="it-IT" sz="1800" dirty="0">
                <a:solidFill>
                  <a:srgbClr val="1C1C1C"/>
                </a:solidFill>
                <a:latin typeface="Times New Roman" panose="02020603050405020304" pitchFamily="18" charset="0"/>
                <a:cs typeface="Times New Roman" panose="02020603050405020304" pitchFamily="18" charset="0"/>
              </a:rPr>
              <a:t>La durata della Convenzione è di </a:t>
            </a:r>
            <a:r>
              <a:rPr lang="it-IT" sz="1800" b="1" dirty="0">
                <a:solidFill>
                  <a:srgbClr val="1C1C1C"/>
                </a:solidFill>
                <a:latin typeface="Times New Roman" panose="02020603050405020304" pitchFamily="18" charset="0"/>
                <a:cs typeface="Times New Roman" panose="02020603050405020304" pitchFamily="18" charset="0"/>
              </a:rPr>
              <a:t>24 mesi </a:t>
            </a:r>
            <a:r>
              <a:rPr lang="it-IT" sz="1800" dirty="0">
                <a:solidFill>
                  <a:srgbClr val="1C1C1C"/>
                </a:solidFill>
                <a:latin typeface="Times New Roman" panose="02020603050405020304" pitchFamily="18" charset="0"/>
                <a:cs typeface="Times New Roman" panose="02020603050405020304" pitchFamily="18" charset="0"/>
              </a:rPr>
              <a:t>decorrenti dalla data di stipula della Convenzione per ogni lotto di competenza. All’interno del periodo di validità della Convenzione, sarà possibile emettere Ordinativi di Fornitura per importi complessivi pari al massimale contrattuale.</a:t>
            </a:r>
          </a:p>
          <a:p>
            <a:pPr marL="0" lvl="0" indent="0" algn="just">
              <a:lnSpc>
                <a:spcPct val="100000"/>
              </a:lnSpc>
              <a:spcBef>
                <a:spcPts val="0"/>
              </a:spcBef>
              <a:spcAft>
                <a:spcPts val="1142"/>
              </a:spcAft>
              <a:buNone/>
            </a:pPr>
            <a:r>
              <a:rPr lang="it-IT" sz="1800" dirty="0">
                <a:solidFill>
                  <a:srgbClr val="1C1C1C"/>
                </a:solidFill>
                <a:latin typeface="Times New Roman" panose="02020603050405020304" pitchFamily="18" charset="0"/>
                <a:cs typeface="Times New Roman" panose="02020603050405020304" pitchFamily="18" charset="0"/>
              </a:rPr>
              <a:t>Relativamente al lotto 2, le singole Amministrazioni Contraenti potranno emettere gli Ordinativi di Fornitura solamente durante la validità della Convenzione ed inoltre tali Ordinativi avranno durata pari a 60 mesi, a decorrere dalla “Data di installazione” riportata nel “Verbale di installazione” sottoscritto dall’Amministrazione e dal Fornitore.</a:t>
            </a:r>
            <a:endParaRPr lang="it-IT" dirty="0"/>
          </a:p>
        </p:txBody>
      </p:sp>
    </p:spTree>
    <p:extLst>
      <p:ext uri="{BB962C8B-B14F-4D97-AF65-F5344CB8AC3E}">
        <p14:creationId xmlns:p14="http://schemas.microsoft.com/office/powerpoint/2010/main" val="2511009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1383F08-B3D9-4771-8D4F-11F0A8A04D04}"/>
              </a:ext>
            </a:extLst>
          </p:cNvPr>
          <p:cNvSpPr/>
          <p:nvPr/>
        </p:nvSpPr>
        <p:spPr>
          <a:xfrm>
            <a:off x="478301" y="444033"/>
            <a:ext cx="10325685" cy="6309420"/>
          </a:xfrm>
          <a:prstGeom prst="rect">
            <a:avLst/>
          </a:prstGeom>
        </p:spPr>
        <p:txBody>
          <a:bodyPr wrap="square">
            <a:spAutoFit/>
          </a:bodyPr>
          <a:lstStyle/>
          <a:p>
            <a:pPr algn="ctr"/>
            <a:endParaRPr lang="it-IT" sz="2800" b="1" dirty="0">
              <a:latin typeface="Times New Roman" panose="02020603050405020304" pitchFamily="18" charset="0"/>
              <a:cs typeface="Times New Roman" panose="02020603050405020304" pitchFamily="18" charset="0"/>
            </a:endParaRPr>
          </a:p>
          <a:p>
            <a:r>
              <a:rPr lang="it-IT" sz="2800" b="1" dirty="0">
                <a:latin typeface="Times New Roman" panose="02020603050405020304" pitchFamily="18" charset="0"/>
                <a:cs typeface="Times New Roman" panose="02020603050405020304" pitchFamily="18" charset="0"/>
              </a:rPr>
              <a:t>INFORMAZIONI E CHIARIMENTI</a:t>
            </a:r>
          </a:p>
          <a:p>
            <a:endParaRPr lang="it-IT"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Per ulteriori informazioni e chiarimenti è possibile contattare:  Regione Marche - Servizio Stazione Unica Appaltante - P.F. Soggetto Aggregatore. </a:t>
            </a:r>
          </a:p>
          <a:p>
            <a:r>
              <a:rPr lang="it-IT" sz="2400" dirty="0">
                <a:latin typeface="Times New Roman" panose="02020603050405020304" pitchFamily="18" charset="0"/>
                <a:cs typeface="Times New Roman" panose="02020603050405020304" pitchFamily="18" charset="0"/>
              </a:rPr>
              <a:t>La struttura ha sede ad Ancona in Via Palestro, 19 - Cap 60122.</a:t>
            </a:r>
          </a:p>
          <a:p>
            <a:r>
              <a:rPr lang="it-IT" sz="2400" b="1" dirty="0">
                <a:latin typeface="Times New Roman" panose="02020603050405020304" pitchFamily="18" charset="0"/>
                <a:cs typeface="Times New Roman" panose="02020603050405020304" pitchFamily="18" charset="0"/>
              </a:rPr>
              <a:t>E-mail: funzione.soggettoaggregatore@regione.marche.it </a:t>
            </a:r>
          </a:p>
          <a:p>
            <a:r>
              <a:rPr lang="fr-FR" sz="2400" b="1" dirty="0">
                <a:latin typeface="Times New Roman" panose="02020603050405020304" pitchFamily="18" charset="0"/>
                <a:cs typeface="Times New Roman" panose="02020603050405020304" pitchFamily="18" charset="0"/>
              </a:rPr>
              <a:t>PEC: </a:t>
            </a:r>
            <a:r>
              <a:rPr lang="fr-FR" sz="2400" b="1" dirty="0">
                <a:latin typeface="Times New Roman" panose="02020603050405020304" pitchFamily="18" charset="0"/>
                <a:cs typeface="Times New Roman" panose="02020603050405020304" pitchFamily="18" charset="0"/>
                <a:hlinkClick r:id="rId2"/>
              </a:rPr>
              <a:t>regione.marche.suam@emarche.it</a:t>
            </a:r>
            <a:endParaRPr lang="fr-FR" sz="2400" b="1" dirty="0">
              <a:latin typeface="Times New Roman" panose="02020603050405020304" pitchFamily="18" charset="0"/>
              <a:cs typeface="Times New Roman" panose="02020603050405020304" pitchFamily="18" charset="0"/>
            </a:endParaRPr>
          </a:p>
          <a:p>
            <a:endParaRPr lang="it-IT" sz="2400" b="1"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Per informazioni di carattere tecnico e per chiarimenti sull’uso della Piattaforma GT SUAM è possibile contattare l’assistenza TASK ai seguenti recapiti:</a:t>
            </a:r>
            <a:endParaRPr lang="it-IT" sz="2400" dirty="0">
              <a:solidFill>
                <a:srgbClr val="FFFF00"/>
              </a:solidFill>
              <a:highlight>
                <a:srgbClr val="FFFF00"/>
              </a:highlight>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 Tel: 0733 280140</a:t>
            </a:r>
          </a:p>
          <a:p>
            <a:r>
              <a:rPr lang="it-IT" sz="2400" dirty="0">
                <a:latin typeface="Times New Roman" panose="02020603050405020304" pitchFamily="18" charset="0"/>
                <a:cs typeface="Times New Roman" panose="02020603050405020304" pitchFamily="18" charset="0"/>
              </a:rPr>
              <a:t>- Indirizzo mail: </a:t>
            </a:r>
            <a:r>
              <a:rPr lang="it-IT" sz="2400" dirty="0">
                <a:latin typeface="Times New Roman" panose="02020603050405020304" pitchFamily="18" charset="0"/>
                <a:cs typeface="Times New Roman" panose="02020603050405020304" pitchFamily="18" charset="0"/>
                <a:hlinkClick r:id="rId3"/>
              </a:rPr>
              <a:t>assistenza.appalti@sinp.net</a:t>
            </a:r>
            <a:r>
              <a:rPr lang="it-IT" sz="2400" dirty="0">
                <a:latin typeface="Times New Roman" panose="02020603050405020304" pitchFamily="18" charset="0"/>
                <a:cs typeface="Times New Roman" panose="02020603050405020304" pitchFamily="18" charset="0"/>
              </a:rPr>
              <a:t>.</a:t>
            </a:r>
          </a:p>
          <a:p>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73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5472C2-63C4-46D6-9FF9-71752951C49E}"/>
              </a:ext>
            </a:extLst>
          </p:cNvPr>
          <p:cNvSpPr>
            <a:spLocks noGrp="1"/>
          </p:cNvSpPr>
          <p:nvPr>
            <p:ph type="title"/>
          </p:nvPr>
        </p:nvSpPr>
        <p:spPr/>
        <p:txBody>
          <a:bodyPr/>
          <a:lstStyle/>
          <a:p>
            <a:pPr algn="ctr"/>
            <a:r>
              <a:rPr lang="it-IT" b="1" dirty="0">
                <a:latin typeface="Times New Roman" panose="02020603050405020304" pitchFamily="18" charset="0"/>
                <a:cs typeface="Times New Roman" panose="02020603050405020304" pitchFamily="18" charset="0"/>
              </a:rPr>
              <a:t>PREMESSA</a:t>
            </a:r>
          </a:p>
        </p:txBody>
      </p:sp>
      <p:sp>
        <p:nvSpPr>
          <p:cNvPr id="3" name="Segnaposto contenuto 2">
            <a:extLst>
              <a:ext uri="{FF2B5EF4-FFF2-40B4-BE49-F238E27FC236}">
                <a16:creationId xmlns:a16="http://schemas.microsoft.com/office/drawing/2014/main" id="{034BEE81-A258-4DC9-93EE-81CC99DC1B5A}"/>
              </a:ext>
            </a:extLst>
          </p:cNvPr>
          <p:cNvSpPr>
            <a:spLocks noGrp="1"/>
          </p:cNvSpPr>
          <p:nvPr>
            <p:ph idx="1"/>
          </p:nvPr>
        </p:nvSpPr>
        <p:spPr>
          <a:xfrm>
            <a:off x="562708" y="2409092"/>
            <a:ext cx="11148646" cy="3763108"/>
          </a:xfrm>
        </p:spPr>
        <p:txBody>
          <a:bodyPr>
            <a:normAutofit/>
          </a:bodyPr>
          <a:lstStyle/>
          <a:p>
            <a:pPr marL="0" lvl="0" indent="0" algn="just">
              <a:lnSpc>
                <a:spcPct val="100000"/>
              </a:lnSpc>
              <a:spcBef>
                <a:spcPts val="0"/>
              </a:spcBef>
              <a:spcAft>
                <a:spcPts val="1142"/>
              </a:spcAft>
              <a:buNone/>
            </a:pPr>
            <a:endParaRPr lang="it-IT" sz="1800" dirty="0">
              <a:solidFill>
                <a:srgbClr val="1C1C1C"/>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spcAft>
                <a:spcPts val="1142"/>
              </a:spcAft>
              <a:buNone/>
            </a:pPr>
            <a:endParaRPr lang="it-IT" dirty="0"/>
          </a:p>
        </p:txBody>
      </p:sp>
      <p:sp>
        <p:nvSpPr>
          <p:cNvPr id="4" name="Rettangolo 3"/>
          <p:cNvSpPr/>
          <p:nvPr/>
        </p:nvSpPr>
        <p:spPr>
          <a:xfrm>
            <a:off x="562708" y="2294792"/>
            <a:ext cx="11148646" cy="1323439"/>
          </a:xfrm>
          <a:prstGeom prst="rect">
            <a:avLst/>
          </a:prstGeom>
        </p:spPr>
        <p:txBody>
          <a:bodyPr wrap="square">
            <a:spAutoFit/>
          </a:bodyPr>
          <a:lstStyle/>
          <a:p>
            <a:r>
              <a:rPr lang="it-IT" sz="2000" dirty="0">
                <a:solidFill>
                  <a:srgbClr val="1C1C1C"/>
                </a:solidFill>
                <a:latin typeface="Times New Roman" panose="02020603050405020304" pitchFamily="18" charset="0"/>
                <a:cs typeface="Times New Roman" panose="02020603050405020304" pitchFamily="18" charset="0"/>
              </a:rPr>
              <a:t>La procedura di adesione, di seguito descritta, si conclude con l’emissione dell’</a:t>
            </a:r>
            <a:r>
              <a:rPr lang="it-IT" sz="2000" b="1" dirty="0">
                <a:solidFill>
                  <a:srgbClr val="1C1C1C"/>
                </a:solidFill>
                <a:latin typeface="Times New Roman" panose="02020603050405020304" pitchFamily="18" charset="0"/>
                <a:cs typeface="Times New Roman" panose="02020603050405020304" pitchFamily="18" charset="0"/>
              </a:rPr>
              <a:t>Ordinativo di Fornitura</a:t>
            </a:r>
            <a:r>
              <a:rPr lang="it-IT" sz="2000" dirty="0">
                <a:solidFill>
                  <a:srgbClr val="1C1C1C"/>
                </a:solidFill>
                <a:latin typeface="Times New Roman" panose="02020603050405020304" pitchFamily="18" charset="0"/>
                <a:cs typeface="Times New Roman" panose="02020603050405020304" pitchFamily="18" charset="0"/>
              </a:rPr>
              <a:t>. </a:t>
            </a:r>
          </a:p>
          <a:p>
            <a:endParaRPr lang="it-IT" sz="2000" dirty="0">
              <a:solidFill>
                <a:srgbClr val="1C1C1C"/>
              </a:solidFill>
              <a:latin typeface="Times New Roman" panose="02020603050405020304" pitchFamily="18" charset="0"/>
              <a:cs typeface="Times New Roman" panose="02020603050405020304" pitchFamily="18" charset="0"/>
            </a:endParaRPr>
          </a:p>
          <a:p>
            <a:r>
              <a:rPr lang="it-IT" sz="2000" dirty="0">
                <a:solidFill>
                  <a:srgbClr val="1C1C1C"/>
                </a:solidFill>
                <a:latin typeface="Times New Roman" panose="02020603050405020304" pitchFamily="18" charset="0"/>
                <a:cs typeface="Times New Roman" panose="02020603050405020304" pitchFamily="18" charset="0"/>
              </a:rPr>
              <a:t>Il rapporto contrattuale, a seguito dell’emissione dell’Ordinativo di Fornitura, si instaura tra Amministrazione contraente e Fornitore.</a:t>
            </a:r>
          </a:p>
        </p:txBody>
      </p:sp>
    </p:spTree>
    <p:extLst>
      <p:ext uri="{BB962C8B-B14F-4D97-AF65-F5344CB8AC3E}">
        <p14:creationId xmlns:p14="http://schemas.microsoft.com/office/powerpoint/2010/main" val="126421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DB877-81E7-4EEE-A77D-871D037E4AF1}"/>
              </a:ext>
            </a:extLst>
          </p:cNvPr>
          <p:cNvSpPr>
            <a:spLocks noGrp="1"/>
          </p:cNvSpPr>
          <p:nvPr>
            <p:ph type="title"/>
          </p:nvPr>
        </p:nvSpPr>
        <p:spPr/>
        <p:txBody>
          <a:bodyPr/>
          <a:lstStyle/>
          <a:p>
            <a:pPr algn="ctr"/>
            <a:r>
              <a:rPr lang="it-IT" b="1" dirty="0">
                <a:latin typeface="Times New Roman" panose="02020603050405020304" pitchFamily="18" charset="0"/>
                <a:cs typeface="Times New Roman" panose="02020603050405020304" pitchFamily="18" charset="0"/>
              </a:rPr>
              <a:t>I FORNITORI</a:t>
            </a:r>
          </a:p>
        </p:txBody>
      </p:sp>
      <p:sp>
        <p:nvSpPr>
          <p:cNvPr id="3" name="Segnaposto contenuto 2">
            <a:extLst>
              <a:ext uri="{FF2B5EF4-FFF2-40B4-BE49-F238E27FC236}">
                <a16:creationId xmlns:a16="http://schemas.microsoft.com/office/drawing/2014/main" id="{9B364CAC-B0B1-4113-A51D-581485BF7CDE}"/>
              </a:ext>
            </a:extLst>
          </p:cNvPr>
          <p:cNvSpPr>
            <a:spLocks noGrp="1"/>
          </p:cNvSpPr>
          <p:nvPr>
            <p:ph idx="1"/>
          </p:nvPr>
        </p:nvSpPr>
        <p:spPr>
          <a:xfrm>
            <a:off x="553916" y="2250831"/>
            <a:ext cx="11139854" cy="4404945"/>
          </a:xfrm>
        </p:spPr>
        <p:txBody>
          <a:bodyPr>
            <a:noAutofit/>
          </a:bodyPr>
          <a:lstStyle/>
          <a:p>
            <a:r>
              <a:rPr lang="it-IT" sz="2400" b="1" dirty="0">
                <a:solidFill>
                  <a:srgbClr val="FF0000"/>
                </a:solidFill>
                <a:latin typeface="Times New Roman" panose="02020603050405020304" pitchFamily="18" charset="0"/>
                <a:cs typeface="Times New Roman" panose="02020603050405020304" pitchFamily="18" charset="0"/>
              </a:rPr>
              <a:t>ITALWARE S.r.l</a:t>
            </a:r>
            <a:r>
              <a:rPr lang="it-IT" sz="1800" b="1" dirty="0">
                <a:solidFill>
                  <a:srgbClr val="FF0000"/>
                </a:solidFill>
                <a:latin typeface="Times New Roman" panose="02020603050405020304" pitchFamily="18" charset="0"/>
                <a:cs typeface="Times New Roman" panose="02020603050405020304" pitchFamily="18" charset="0"/>
              </a:rPr>
              <a:t> </a:t>
            </a:r>
            <a:endParaRPr lang="it-IT" sz="1800" b="1" dirty="0">
              <a:latin typeface="Times New Roman" panose="02020603050405020304" pitchFamily="18" charset="0"/>
              <a:cs typeface="Times New Roman" panose="02020603050405020304" pitchFamily="18" charset="0"/>
              <a:sym typeface="Wingdings" panose="05000000000000000000" pitchFamily="2" charset="2"/>
            </a:endParaRPr>
          </a:p>
          <a:p>
            <a:pPr>
              <a:buFontTx/>
              <a:buChar char="-"/>
            </a:pPr>
            <a:r>
              <a:rPr lang="it-IT" sz="1800" b="1" u="sng" dirty="0" smtClean="0">
                <a:latin typeface="Times New Roman" panose="02020603050405020304" pitchFamily="18" charset="0"/>
                <a:cs typeface="Times New Roman" panose="02020603050405020304" pitchFamily="18" charset="0"/>
              </a:rPr>
              <a:t>Lotto </a:t>
            </a:r>
            <a:r>
              <a:rPr lang="it-IT" sz="1800" b="1" u="sng" dirty="0">
                <a:latin typeface="Times New Roman" panose="02020603050405020304" pitchFamily="18" charset="0"/>
                <a:cs typeface="Times New Roman" panose="02020603050405020304" pitchFamily="18" charset="0"/>
              </a:rPr>
              <a:t>1</a:t>
            </a:r>
            <a:r>
              <a:rPr lang="it-IT" sz="1800" b="1"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CIG : 8309693F94) - Acquisto di personal computer convertibili 2 in 1 (</a:t>
            </a:r>
            <a:r>
              <a:rPr lang="it-IT" sz="1800" dirty="0" smtClean="0">
                <a:latin typeface="Times New Roman" panose="02020603050405020304" pitchFamily="18" charset="0"/>
                <a:cs typeface="Times New Roman" panose="02020603050405020304" pitchFamily="18" charset="0"/>
              </a:rPr>
              <a:t>detachable)</a:t>
            </a:r>
          </a:p>
          <a:p>
            <a:pPr>
              <a:buFontTx/>
              <a:buChar char="-"/>
            </a:pPr>
            <a:r>
              <a:rPr lang="it-IT" sz="1800" b="1" u="sng" dirty="0" smtClean="0">
                <a:latin typeface="Times New Roman" panose="02020603050405020304" pitchFamily="18" charset="0"/>
                <a:cs typeface="Times New Roman" panose="02020603050405020304" pitchFamily="18" charset="0"/>
              </a:rPr>
              <a:t>Lotto </a:t>
            </a:r>
            <a:r>
              <a:rPr lang="it-IT" sz="1800" b="1" u="sng" dirty="0">
                <a:latin typeface="Times New Roman" panose="02020603050405020304" pitchFamily="18" charset="0"/>
                <a:cs typeface="Times New Roman" panose="02020603050405020304" pitchFamily="18" charset="0"/>
              </a:rPr>
              <a:t>3</a:t>
            </a:r>
            <a:r>
              <a:rPr lang="it-IT" sz="1800" b="1"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CIG : 8309747C25) - Acquisto di personal computer desktop configurati come riportato nei documenti di gara, Servizi Opzionali e connessi.</a:t>
            </a:r>
          </a:p>
          <a:p>
            <a:r>
              <a:rPr lang="it-IT" sz="2400" b="1" dirty="0">
                <a:solidFill>
                  <a:srgbClr val="FF0000"/>
                </a:solidFill>
                <a:latin typeface="Times New Roman" panose="02020603050405020304" pitchFamily="18" charset="0"/>
                <a:cs typeface="Times New Roman" panose="02020603050405020304" pitchFamily="18" charset="0"/>
              </a:rPr>
              <a:t>B.C.S. S.r.l. - </a:t>
            </a:r>
            <a:r>
              <a:rPr lang="it-IT" sz="2400" b="1" dirty="0" err="1">
                <a:solidFill>
                  <a:srgbClr val="FF0000"/>
                </a:solidFill>
                <a:latin typeface="Times New Roman" panose="02020603050405020304" pitchFamily="18" charset="0"/>
                <a:cs typeface="Times New Roman" panose="02020603050405020304" pitchFamily="18" charset="0"/>
              </a:rPr>
              <a:t>Esprinet</a:t>
            </a:r>
            <a:r>
              <a:rPr lang="it-IT" sz="2400" b="1" dirty="0">
                <a:solidFill>
                  <a:srgbClr val="FF0000"/>
                </a:solidFill>
                <a:latin typeface="Times New Roman" panose="02020603050405020304" pitchFamily="18" charset="0"/>
                <a:cs typeface="Times New Roman" panose="02020603050405020304" pitchFamily="18" charset="0"/>
              </a:rPr>
              <a:t> </a:t>
            </a:r>
            <a:r>
              <a:rPr lang="it-IT" sz="2400" b="1" dirty="0" err="1" smtClean="0">
                <a:solidFill>
                  <a:srgbClr val="FF0000"/>
                </a:solidFill>
                <a:latin typeface="Times New Roman" panose="02020603050405020304" pitchFamily="18" charset="0"/>
                <a:cs typeface="Times New Roman" panose="02020603050405020304" pitchFamily="18" charset="0"/>
              </a:rPr>
              <a:t>S.p.A</a:t>
            </a:r>
            <a:endParaRPr lang="it-IT" sz="1800" b="1" dirty="0">
              <a:solidFill>
                <a:srgbClr val="FF0000"/>
              </a:solidFill>
              <a:latin typeface="Times New Roman" panose="02020603050405020304" pitchFamily="18" charset="0"/>
              <a:cs typeface="Times New Roman" panose="02020603050405020304" pitchFamily="18" charset="0"/>
            </a:endParaRPr>
          </a:p>
          <a:p>
            <a:pPr>
              <a:buFontTx/>
              <a:buChar char="-"/>
            </a:pPr>
            <a:r>
              <a:rPr lang="it-IT" sz="1800" b="1" u="sng" dirty="0" smtClean="0">
                <a:latin typeface="Times New Roman" panose="02020603050405020304" pitchFamily="18" charset="0"/>
                <a:cs typeface="Times New Roman" panose="02020603050405020304" pitchFamily="18" charset="0"/>
              </a:rPr>
              <a:t>Lotto </a:t>
            </a:r>
            <a:r>
              <a:rPr lang="it-IT" sz="1800" b="1" u="sng" dirty="0">
                <a:latin typeface="Times New Roman" panose="02020603050405020304" pitchFamily="18" charset="0"/>
                <a:cs typeface="Times New Roman" panose="02020603050405020304" pitchFamily="18" charset="0"/>
              </a:rPr>
              <a:t>2 </a:t>
            </a:r>
            <a:r>
              <a:rPr lang="it-IT" sz="1800" dirty="0">
                <a:latin typeface="Times New Roman" panose="02020603050405020304" pitchFamily="18" charset="0"/>
                <a:cs typeface="Times New Roman" panose="02020603050405020304" pitchFamily="18" charset="0"/>
              </a:rPr>
              <a:t>(CIG : 8309735241) - Noleggio di personal computer convertibili 2 in 1 (</a:t>
            </a:r>
            <a:r>
              <a:rPr lang="it-IT" sz="1800" dirty="0" smtClean="0">
                <a:latin typeface="Times New Roman" panose="02020603050405020304" pitchFamily="18" charset="0"/>
                <a:cs typeface="Times New Roman" panose="02020603050405020304" pitchFamily="18" charset="0"/>
              </a:rPr>
              <a:t>detachable)</a:t>
            </a:r>
          </a:p>
          <a:p>
            <a:pPr>
              <a:buFontTx/>
              <a:buChar char="-"/>
            </a:pPr>
            <a:r>
              <a:rPr lang="it-IT" sz="1800" b="1" u="sng" dirty="0" smtClean="0">
                <a:latin typeface="Times New Roman" panose="02020603050405020304" pitchFamily="18" charset="0"/>
                <a:cs typeface="Times New Roman" panose="02020603050405020304" pitchFamily="18" charset="0"/>
              </a:rPr>
              <a:t>Lotto </a:t>
            </a:r>
            <a:r>
              <a:rPr lang="it-IT" sz="1800" b="1" u="sng" dirty="0">
                <a:latin typeface="Times New Roman" panose="02020603050405020304" pitchFamily="18" charset="0"/>
                <a:cs typeface="Times New Roman" panose="02020603050405020304" pitchFamily="18" charset="0"/>
              </a:rPr>
              <a:t>7</a:t>
            </a:r>
            <a:r>
              <a:rPr lang="it-IT" sz="1800" dirty="0">
                <a:latin typeface="Times New Roman" panose="02020603050405020304" pitchFamily="18" charset="0"/>
                <a:cs typeface="Times New Roman" panose="02020603050405020304" pitchFamily="18" charset="0"/>
              </a:rPr>
              <a:t> (CIG : 8309774270) - Acquisto di monitor.</a:t>
            </a:r>
          </a:p>
          <a:p>
            <a:pPr marL="0" indent="0">
              <a:buNone/>
            </a:pPr>
            <a:r>
              <a:rPr lang="it-IT" sz="1800" b="1" dirty="0">
                <a:latin typeface="Times New Roman" panose="02020603050405020304" pitchFamily="18" charset="0"/>
                <a:cs typeface="Times New Roman" panose="02020603050405020304" pitchFamily="18" charset="0"/>
              </a:rPr>
              <a:t>Si rammenta che i lotti 4, 5 e 6 della procedura in oggetto, non avendo ricevuto offerte, sono stati dichiarati deserti.</a:t>
            </a:r>
          </a:p>
          <a:p>
            <a:pPr marL="0" indent="0">
              <a:buNone/>
            </a:pPr>
            <a:r>
              <a:rPr lang="it-IT" sz="1800" b="1" dirty="0">
                <a:latin typeface="Times New Roman" panose="02020603050405020304" pitchFamily="18" charset="0"/>
                <a:cs typeface="Times New Roman" panose="02020603050405020304" pitchFamily="18" charset="0"/>
              </a:rPr>
              <a:t>N.B. I contatti dei fornitori dei singoli lotti sono riportati nell’Allegato – CONTATTI DEI FORNITORI.</a:t>
            </a:r>
          </a:p>
        </p:txBody>
      </p:sp>
    </p:spTree>
    <p:extLst>
      <p:ext uri="{BB962C8B-B14F-4D97-AF65-F5344CB8AC3E}">
        <p14:creationId xmlns:p14="http://schemas.microsoft.com/office/powerpoint/2010/main" val="310185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97542"/>
            <a:ext cx="11430000" cy="6212540"/>
          </a:xfrm>
        </p:spPr>
        <p:txBody>
          <a:bodyPr>
            <a:noAutofit/>
          </a:bodyPr>
          <a:lstStyle/>
          <a:p>
            <a:r>
              <a:rPr lang="it-IT" sz="1400" dirty="0">
                <a:latin typeface="Times New Roman" panose="02020603050405020304" pitchFamily="18" charset="0"/>
                <a:cs typeface="Times New Roman" panose="02020603050405020304" pitchFamily="18" charset="0"/>
              </a:rPr>
              <a:t>L’Amministrazione contraente che intenda aderire alla Convenzione per la fornitura, in acquisto e noleggio, di personal computer e servizi connessi per le Amministrazioni della Regione Marche</a:t>
            </a:r>
            <a:r>
              <a:rPr lang="it-IT" sz="1400" b="1" dirty="0">
                <a:solidFill>
                  <a:srgbClr val="1C1C1C"/>
                </a:solidFill>
                <a:latin typeface="Times New Roman" panose="02020603050405020304" pitchFamily="18" charset="0"/>
                <a:ea typeface="+mn-ea"/>
                <a:cs typeface="Times New Roman" panose="02020603050405020304" pitchFamily="18" charset="0"/>
              </a:rPr>
              <a:t> </a:t>
            </a:r>
            <a:r>
              <a:rPr lang="it-IT" sz="1400" dirty="0">
                <a:solidFill>
                  <a:srgbClr val="1C1C1C"/>
                </a:solidFill>
                <a:latin typeface="Times New Roman" panose="02020603050405020304" pitchFamily="18" charset="0"/>
                <a:ea typeface="+mn-ea"/>
                <a:cs typeface="Times New Roman" panose="02020603050405020304" pitchFamily="18" charset="0"/>
              </a:rPr>
              <a:t>dovrà:</a:t>
            </a:r>
            <a:br>
              <a:rPr lang="it-IT" sz="1400" dirty="0">
                <a:solidFill>
                  <a:srgbClr val="1C1C1C"/>
                </a:solidFill>
                <a:latin typeface="Times New Roman" panose="02020603050405020304" pitchFamily="18" charset="0"/>
                <a:ea typeface="+mn-ea"/>
                <a:cs typeface="Times New Roman" panose="02020603050405020304" pitchFamily="18" charset="0"/>
              </a:rPr>
            </a:br>
            <a:r>
              <a:rPr lang="it-IT" sz="1400" dirty="0">
                <a:solidFill>
                  <a:srgbClr val="1C1C1C"/>
                </a:solidFill>
                <a:latin typeface="Times New Roman" panose="02020603050405020304" pitchFamily="18" charset="0"/>
                <a:ea typeface="+mn-ea"/>
                <a:cs typeface="Times New Roman" panose="02020603050405020304" pitchFamily="18" charset="0"/>
              </a:rPr>
              <a:t> </a:t>
            </a:r>
            <a:br>
              <a:rPr lang="it-IT" sz="1400" dirty="0">
                <a:solidFill>
                  <a:srgbClr val="1C1C1C"/>
                </a:solidFill>
                <a:latin typeface="Times New Roman" panose="02020603050405020304" pitchFamily="18" charset="0"/>
                <a:ea typeface="+mn-ea"/>
                <a:cs typeface="Times New Roman" panose="02020603050405020304" pitchFamily="18" charset="0"/>
              </a:rPr>
            </a:br>
            <a:r>
              <a:rPr lang="it-IT" sz="1400" dirty="0">
                <a:solidFill>
                  <a:srgbClr val="1C1C1C"/>
                </a:solidFill>
                <a:latin typeface="Times New Roman" panose="02020603050405020304" pitchFamily="18" charset="0"/>
                <a:ea typeface="+mn-ea"/>
                <a:cs typeface="Times New Roman" panose="02020603050405020304" pitchFamily="18" charset="0"/>
              </a:rPr>
              <a:t>1) Collegarsi al «Profilo del Committente – Soggetto Aggregatore SUAM», al seguente link: </a:t>
            </a:r>
            <a:r>
              <a:rPr lang="it-IT" sz="1400" dirty="0">
                <a:latin typeface="Times New Roman" panose="02020603050405020304" pitchFamily="18" charset="0"/>
                <a:cs typeface="Times New Roman" panose="02020603050405020304" pitchFamily="18" charset="0"/>
                <a:hlinkClick r:id="rId2"/>
              </a:rPr>
              <a:t>https://www.regione.marche.it/Entra-in-Regione/Soggetto-Aggregatore-SUAM</a:t>
            </a:r>
            <a:r>
              <a:rPr lang="it-IT" sz="1400" dirty="0">
                <a:latin typeface="Times New Roman" panose="02020603050405020304" pitchFamily="18" charset="0"/>
                <a:cs typeface="Times New Roman" panose="02020603050405020304" pitchFamily="18" charset="0"/>
              </a:rPr>
              <a:t>.</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2) Selezionare la Sezione «</a:t>
            </a:r>
            <a:r>
              <a:rPr lang="it-IT" sz="1400" b="1" dirty="0">
                <a:latin typeface="Times New Roman" panose="02020603050405020304" pitchFamily="18" charset="0"/>
                <a:cs typeface="Times New Roman" panose="02020603050405020304" pitchFamily="18" charset="0"/>
              </a:rPr>
              <a:t>Generali</a:t>
            </a:r>
            <a:r>
              <a:rPr lang="it-IT" sz="1400" dirty="0">
                <a:latin typeface="Times New Roman" panose="02020603050405020304" pitchFamily="18" charset="0"/>
                <a:cs typeface="Times New Roman" panose="02020603050405020304" pitchFamily="18" charset="0"/>
              </a:rPr>
              <a:t>» all’interno della quale troverà un’ulteriore Sezione denominata «</a:t>
            </a:r>
            <a:r>
              <a:rPr lang="it-IT" sz="1400" b="1" dirty="0">
                <a:latin typeface="Times New Roman" panose="02020603050405020304" pitchFamily="18" charset="0"/>
                <a:cs typeface="Times New Roman" panose="02020603050405020304" pitchFamily="18" charset="0"/>
              </a:rPr>
              <a:t>Convenzioni attive</a:t>
            </a:r>
            <a:r>
              <a:rPr lang="it-IT" sz="1400" dirty="0">
                <a:latin typeface="Times New Roman" panose="02020603050405020304" pitchFamily="18" charset="0"/>
                <a:cs typeface="Times New Roman" panose="02020603050405020304" pitchFamily="18" charset="0"/>
              </a:rPr>
              <a:t>».</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3) All’interno di quest’ultima, in cui sarà presente la Convenzione di cui trattasi (PC 1), è presente il «</a:t>
            </a:r>
            <a:r>
              <a:rPr lang="it-IT" sz="1400" b="1" dirty="0">
                <a:latin typeface="Times New Roman" panose="02020603050405020304" pitchFamily="18" charset="0"/>
                <a:cs typeface="Times New Roman" panose="02020603050405020304" pitchFamily="18" charset="0"/>
              </a:rPr>
              <a:t>Manuale Operativo per l’adesione sulla piattaforma GT- SUAM» </a:t>
            </a:r>
            <a:r>
              <a:rPr lang="it-IT" sz="1400" dirty="0">
                <a:latin typeface="Times New Roman" panose="02020603050405020304" pitchFamily="18" charset="0"/>
                <a:cs typeface="Times New Roman" panose="02020603050405020304" pitchFamily="18" charset="0"/>
              </a:rPr>
              <a:t>ed una serie di allegati:</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t>
            </a:r>
            <a:r>
              <a:rPr lang="it-IT" sz="1400" dirty="0" smtClean="0">
                <a:latin typeface="Times New Roman" panose="02020603050405020304" pitchFamily="18" charset="0"/>
                <a:cs typeface="Times New Roman" panose="02020603050405020304" pitchFamily="18" charset="0"/>
              </a:rPr>
              <a:t>CAPITOLATO </a:t>
            </a:r>
            <a:r>
              <a:rPr lang="it-IT" sz="1400" dirty="0">
                <a:latin typeface="Times New Roman" panose="02020603050405020304" pitchFamily="18" charset="0"/>
                <a:cs typeface="Times New Roman" panose="02020603050405020304" pitchFamily="18" charset="0"/>
              </a:rPr>
              <a:t>TECNICO</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t>
            </a:r>
            <a:r>
              <a:rPr lang="it-IT" sz="1400" dirty="0" smtClean="0">
                <a:latin typeface="Times New Roman" panose="02020603050405020304" pitchFamily="18" charset="0"/>
                <a:cs typeface="Times New Roman" panose="02020603050405020304" pitchFamily="18" charset="0"/>
              </a:rPr>
              <a:t>LISTINO PREZZI</a:t>
            </a:r>
            <a:br>
              <a:rPr lang="it-IT" sz="1400" dirty="0" smtClean="0">
                <a:latin typeface="Times New Roman" panose="02020603050405020304" pitchFamily="18" charset="0"/>
                <a:cs typeface="Times New Roman" panose="02020603050405020304" pitchFamily="18" charset="0"/>
              </a:rPr>
            </a:br>
            <a:r>
              <a:rPr lang="it-IT" sz="1400" dirty="0" smtClean="0">
                <a:latin typeface="Times New Roman" panose="02020603050405020304" pitchFamily="18" charset="0"/>
                <a:cs typeface="Times New Roman" panose="02020603050405020304" pitchFamily="18" charset="0"/>
              </a:rPr>
              <a:t>- SCHEDE TECNICHE</a:t>
            </a:r>
            <a:r>
              <a:rPr lang="it-IT" sz="1400" dirty="0">
                <a:latin typeface="Times New Roman" panose="02020603050405020304" pitchFamily="18" charset="0"/>
                <a:cs typeface="Times New Roman" panose="02020603050405020304" pitchFamily="18" charset="0"/>
              </a:rPr>
              <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t>
            </a:r>
            <a:r>
              <a:rPr lang="it-IT" sz="1400" dirty="0" smtClean="0">
                <a:latin typeface="Times New Roman" panose="02020603050405020304" pitchFamily="18" charset="0"/>
                <a:cs typeface="Times New Roman" panose="02020603050405020304" pitchFamily="18" charset="0"/>
              </a:rPr>
              <a:t>Modello </a:t>
            </a:r>
            <a:r>
              <a:rPr lang="it-IT" sz="1400" dirty="0">
                <a:latin typeface="Times New Roman" panose="02020603050405020304" pitchFamily="18" charset="0"/>
                <a:cs typeface="Times New Roman" panose="02020603050405020304" pitchFamily="18" charset="0"/>
              </a:rPr>
              <a:t>CONFERMA DI ADESIONE E NULLA OSTA</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t>
            </a:r>
            <a:r>
              <a:rPr lang="it-IT" sz="1400" dirty="0" smtClean="0">
                <a:latin typeface="Times New Roman" panose="02020603050405020304" pitchFamily="18" charset="0"/>
                <a:cs typeface="Times New Roman" panose="02020603050405020304" pitchFamily="18" charset="0"/>
              </a:rPr>
              <a:t>Modello </a:t>
            </a:r>
            <a:r>
              <a:rPr lang="it-IT" sz="1400" dirty="0">
                <a:latin typeface="Times New Roman" panose="02020603050405020304" pitchFamily="18" charset="0"/>
                <a:cs typeface="Times New Roman" panose="02020603050405020304" pitchFamily="18" charset="0"/>
              </a:rPr>
              <a:t>ORDINATIVO DI FORNITURA</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t>
            </a:r>
            <a:r>
              <a:rPr lang="it-IT" sz="1400" dirty="0" smtClean="0">
                <a:latin typeface="Times New Roman" panose="02020603050405020304" pitchFamily="18" charset="0"/>
                <a:cs typeface="Times New Roman" panose="02020603050405020304" pitchFamily="18" charset="0"/>
              </a:rPr>
              <a:t>SCHEDA </a:t>
            </a:r>
            <a:r>
              <a:rPr lang="it-IT" sz="1400" dirty="0">
                <a:latin typeface="Times New Roman" panose="02020603050405020304" pitchFamily="18" charset="0"/>
                <a:cs typeface="Times New Roman" panose="02020603050405020304" pitchFamily="18" charset="0"/>
              </a:rPr>
              <a:t>SINTETICA RIEPILOGATIVA</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t>
            </a:r>
            <a:r>
              <a:rPr lang="it-IT" sz="1400" dirty="0" smtClean="0">
                <a:latin typeface="Times New Roman" panose="02020603050405020304" pitchFamily="18" charset="0"/>
                <a:cs typeface="Times New Roman" panose="02020603050405020304" pitchFamily="18" charset="0"/>
              </a:rPr>
              <a:t>CONTATTI </a:t>
            </a:r>
            <a:r>
              <a:rPr lang="it-IT" sz="1400" dirty="0">
                <a:latin typeface="Times New Roman" panose="02020603050405020304" pitchFamily="18" charset="0"/>
                <a:cs typeface="Times New Roman" panose="02020603050405020304" pitchFamily="18" charset="0"/>
              </a:rPr>
              <a:t>DEI FORNITORI</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t>
            </a:r>
            <a:r>
              <a:rPr lang="it-IT" sz="1400" dirty="0" smtClean="0">
                <a:latin typeface="Times New Roman" panose="02020603050405020304" pitchFamily="18" charset="0"/>
                <a:cs typeface="Times New Roman" panose="02020603050405020304" pitchFamily="18" charset="0"/>
              </a:rPr>
              <a:t>STANDARD </a:t>
            </a:r>
            <a:r>
              <a:rPr lang="it-IT" sz="1400" dirty="0">
                <a:latin typeface="Times New Roman" panose="02020603050405020304" pitchFamily="18" charset="0"/>
                <a:cs typeface="Times New Roman" panose="02020603050405020304" pitchFamily="18" charset="0"/>
              </a:rPr>
              <a:t>DI LETTERA CONTESTAZIONE PENALI</a:t>
            </a:r>
            <a:br>
              <a:rPr lang="it-IT" sz="1400" dirty="0">
                <a:latin typeface="Times New Roman" panose="02020603050405020304" pitchFamily="18" charset="0"/>
                <a:cs typeface="Times New Roman" panose="02020603050405020304" pitchFamily="18" charset="0"/>
              </a:rPr>
            </a:br>
            <a:r>
              <a:rPr lang="it-IT" sz="1400" dirty="0" smtClean="0">
                <a:latin typeface="Times New Roman" panose="02020603050405020304" pitchFamily="18" charset="0"/>
                <a:cs typeface="Times New Roman" panose="02020603050405020304" pitchFamily="18" charset="0"/>
              </a:rPr>
              <a:t>- STANDARD </a:t>
            </a:r>
            <a:r>
              <a:rPr lang="it-IT" sz="1400" dirty="0">
                <a:latin typeface="Times New Roman" panose="02020603050405020304" pitchFamily="18" charset="0"/>
                <a:cs typeface="Times New Roman" panose="02020603050405020304" pitchFamily="18" charset="0"/>
              </a:rPr>
              <a:t>DI LETTERA APPLICAZIONE PENALI</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t>
            </a:r>
            <a:r>
              <a:rPr lang="it-IT" sz="1400" dirty="0" smtClean="0">
                <a:latin typeface="Times New Roman" panose="02020603050405020304" pitchFamily="18" charset="0"/>
                <a:cs typeface="Times New Roman" panose="02020603050405020304" pitchFamily="18" charset="0"/>
              </a:rPr>
              <a:t>PROSPETTO </a:t>
            </a:r>
            <a:r>
              <a:rPr lang="it-IT" sz="1400" dirty="0">
                <a:latin typeface="Times New Roman" panose="02020603050405020304" pitchFamily="18" charset="0"/>
                <a:cs typeface="Times New Roman" panose="02020603050405020304" pitchFamily="18" charset="0"/>
              </a:rPr>
              <a:t>RIEPILOGATIVO PENALI</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t>
            </a:r>
            <a:r>
              <a:rPr lang="it-IT" sz="1400" dirty="0" smtClean="0">
                <a:latin typeface="Times New Roman" panose="02020603050405020304" pitchFamily="18" charset="0"/>
                <a:cs typeface="Times New Roman" panose="02020603050405020304" pitchFamily="18" charset="0"/>
              </a:rPr>
              <a:t>CONVENZIONI</a:t>
            </a:r>
            <a:r>
              <a:rPr lang="it-IT" sz="1400" dirty="0">
                <a:latin typeface="Times New Roman" panose="02020603050405020304" pitchFamily="18" charset="0"/>
                <a:cs typeface="Times New Roman" panose="02020603050405020304" pitchFamily="18" charset="0"/>
              </a:rPr>
              <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r>
            <a:br>
              <a:rPr lang="it-IT"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4) Dopo aver preso visione della documentazione ed aver ottenuto il nulla osta da parte della SUAM per aderire alla Convenzione l’Amministrazione dovrà registrarsi attraverso la piattaforma GT-SUAM, la quale genererà un RIEPILOGO ADESIONE da allegare all’Ordinativo di fornitura.</a:t>
            </a:r>
            <a:endParaRPr lang="it-IT" sz="1400" b="1" dirty="0">
              <a:latin typeface="Times New Roman" panose="02020603050405020304" pitchFamily="18" charset="0"/>
              <a:cs typeface="Times New Roman" panose="02020603050405020304" pitchFamily="18" charset="0"/>
            </a:endParaRPr>
          </a:p>
        </p:txBody>
      </p:sp>
      <p:sp>
        <p:nvSpPr>
          <p:cNvPr id="3" name="Rettangolo 2"/>
          <p:cNvSpPr/>
          <p:nvPr/>
        </p:nvSpPr>
        <p:spPr>
          <a:xfrm>
            <a:off x="457200" y="497542"/>
            <a:ext cx="9724292" cy="954107"/>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PROCEDURA DI ADESIONE ALLA CONVENZIONE</a:t>
            </a:r>
            <a:br>
              <a:rPr lang="it-IT" sz="2800" b="1" dirty="0">
                <a:latin typeface="Times New Roman" panose="02020603050405020304" pitchFamily="18" charset="0"/>
                <a:cs typeface="Times New Roman" panose="02020603050405020304" pitchFamily="18" charset="0"/>
              </a:rPr>
            </a:br>
            <a:endParaRPr lang="it-IT" sz="2800" b="1" dirty="0"/>
          </a:p>
        </p:txBody>
      </p:sp>
    </p:spTree>
    <p:extLst>
      <p:ext uri="{BB962C8B-B14F-4D97-AF65-F5344CB8AC3E}">
        <p14:creationId xmlns:p14="http://schemas.microsoft.com/office/powerpoint/2010/main" val="160462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2ADFA5-503B-450B-ABB3-8A4AC71B0DEC}"/>
              </a:ext>
            </a:extLst>
          </p:cNvPr>
          <p:cNvSpPr>
            <a:spLocks noGrp="1"/>
          </p:cNvSpPr>
          <p:nvPr>
            <p:ph type="title" idx="4294967295"/>
          </p:nvPr>
        </p:nvSpPr>
        <p:spPr>
          <a:xfrm>
            <a:off x="175846" y="351692"/>
            <a:ext cx="11737731" cy="5458265"/>
          </a:xfrm>
        </p:spPr>
        <p:txBody>
          <a:bodyPr>
            <a:normAutofit fontScale="90000"/>
          </a:bodyPr>
          <a:lstStyle/>
          <a:p>
            <a:pPr lvl="0">
              <a:lnSpc>
                <a:spcPct val="100000"/>
              </a:lnSpc>
              <a:spcBef>
                <a:spcPts val="0"/>
              </a:spcBef>
              <a:spcAft>
                <a:spcPts val="1142"/>
              </a:spcAft>
            </a:pPr>
            <a:r>
              <a:rPr lang="it-IT" sz="3100" b="1" dirty="0">
                <a:latin typeface="Times New Roman" panose="02020603050405020304" pitchFamily="18" charset="0"/>
                <a:cs typeface="Times New Roman" panose="02020603050405020304" pitchFamily="18" charset="0"/>
              </a:rPr>
              <a:t>PROCEDURA DI ADESIONE ALLA CONVENZIONE</a:t>
            </a: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1600" dirty="0">
                <a:solidFill>
                  <a:srgbClr val="1C1C1C"/>
                </a:solidFill>
                <a:latin typeface="Times New Roman" panose="02020603050405020304" pitchFamily="18" charset="0"/>
                <a:cs typeface="Times New Roman" panose="02020603050405020304" pitchFamily="18" charset="0"/>
              </a:rPr>
              <a:t>La procedura di adesione alla Convenzione si articola come segue:</a:t>
            </a:r>
            <a:br>
              <a:rPr lang="it-IT" sz="1600" dirty="0">
                <a:solidFill>
                  <a:srgbClr val="1C1C1C"/>
                </a:solidFill>
                <a:latin typeface="Times New Roman" panose="02020603050405020304" pitchFamily="18" charset="0"/>
                <a:cs typeface="Times New Roman" panose="02020603050405020304" pitchFamily="18" charset="0"/>
              </a:rPr>
            </a:br>
            <a:r>
              <a:rPr lang="it-IT" sz="1600" dirty="0">
                <a:solidFill>
                  <a:srgbClr val="1C1C1C"/>
                </a:solidFill>
                <a:latin typeface="Times New Roman" panose="02020603050405020304" pitchFamily="18" charset="0"/>
                <a:cs typeface="Times New Roman" panose="02020603050405020304" pitchFamily="18" charset="0"/>
              </a:rPr>
              <a:t/>
            </a:r>
            <a:br>
              <a:rPr lang="it-IT" sz="1600" dirty="0">
                <a:solidFill>
                  <a:srgbClr val="1C1C1C"/>
                </a:solidFill>
                <a:latin typeface="Times New Roman" panose="02020603050405020304" pitchFamily="18" charset="0"/>
                <a:cs typeface="Times New Roman" panose="02020603050405020304" pitchFamily="18" charset="0"/>
              </a:rPr>
            </a:br>
            <a:r>
              <a:rPr lang="it-IT" sz="1600" b="1" dirty="0">
                <a:solidFill>
                  <a:srgbClr val="1C1C1C"/>
                </a:solidFill>
                <a:latin typeface="Times New Roman" panose="02020603050405020304" pitchFamily="18" charset="0"/>
                <a:cs typeface="Times New Roman" panose="02020603050405020304" pitchFamily="18" charset="0"/>
              </a:rPr>
              <a:t>1. CONFERMA DI ADESIONE </a:t>
            </a:r>
            <a:r>
              <a:rPr lang="it-IT" sz="1600" dirty="0">
                <a:solidFill>
                  <a:srgbClr val="1C1C1C"/>
                </a:solidFill>
                <a:latin typeface="Times New Roman" panose="02020603050405020304" pitchFamily="18" charset="0"/>
                <a:cs typeface="Times New Roman" panose="02020603050405020304" pitchFamily="18" charset="0"/>
              </a:rPr>
              <a:t>(Modello CONFERMA DI ADESIONE E NULLA OSTA): documento mediante il quale l’Amministrazione contraente conferma alla SUAM (</a:t>
            </a:r>
            <a:r>
              <a:rPr lang="it-IT" sz="1600" u="sng" dirty="0">
                <a:solidFill>
                  <a:srgbClr val="1C1C1C"/>
                </a:solidFill>
                <a:latin typeface="Times New Roman" panose="02020603050405020304" pitchFamily="18" charset="0"/>
                <a:cs typeface="Times New Roman" panose="02020603050405020304" pitchFamily="18" charset="0"/>
              </a:rPr>
              <a:t>tramite PEC</a:t>
            </a:r>
            <a:r>
              <a:rPr lang="it-IT" sz="1600" dirty="0">
                <a:solidFill>
                  <a:srgbClr val="1C1C1C"/>
                </a:solidFill>
                <a:latin typeface="Times New Roman" panose="02020603050405020304" pitchFamily="18" charset="0"/>
                <a:cs typeface="Times New Roman" panose="02020603050405020304" pitchFamily="18" charset="0"/>
              </a:rPr>
              <a:t>) la sua intenzione di aderire alla Convenzione;</a:t>
            </a:r>
            <a:br>
              <a:rPr lang="it-IT" sz="1600" dirty="0">
                <a:solidFill>
                  <a:srgbClr val="1C1C1C"/>
                </a:solidFill>
                <a:latin typeface="Times New Roman" panose="02020603050405020304" pitchFamily="18" charset="0"/>
                <a:cs typeface="Times New Roman" panose="02020603050405020304" pitchFamily="18" charset="0"/>
              </a:rPr>
            </a:br>
            <a:r>
              <a:rPr lang="it-IT" sz="1600" dirty="0">
                <a:solidFill>
                  <a:srgbClr val="1C1C1C"/>
                </a:solidFill>
                <a:latin typeface="Times New Roman" panose="02020603050405020304" pitchFamily="18" charset="0"/>
                <a:cs typeface="Times New Roman" panose="02020603050405020304" pitchFamily="18" charset="0"/>
              </a:rPr>
              <a:t/>
            </a:r>
            <a:br>
              <a:rPr lang="it-IT" sz="1600" dirty="0">
                <a:solidFill>
                  <a:srgbClr val="1C1C1C"/>
                </a:solidFill>
                <a:latin typeface="Times New Roman" panose="02020603050405020304" pitchFamily="18" charset="0"/>
                <a:cs typeface="Times New Roman" panose="02020603050405020304" pitchFamily="18" charset="0"/>
              </a:rPr>
            </a:br>
            <a:r>
              <a:rPr lang="it-IT" sz="1600" b="1" dirty="0">
                <a:solidFill>
                  <a:srgbClr val="1C1C1C"/>
                </a:solidFill>
                <a:latin typeface="Times New Roman" panose="02020603050405020304" pitchFamily="18" charset="0"/>
                <a:cs typeface="Times New Roman" panose="02020603050405020304" pitchFamily="18" charset="0"/>
              </a:rPr>
              <a:t>2. NULLA OSTA ALLA CONFERMA DI ADESIONE</a:t>
            </a:r>
            <a:r>
              <a:rPr lang="it-IT" sz="1600" dirty="0">
                <a:solidFill>
                  <a:srgbClr val="1C1C1C"/>
                </a:solidFill>
                <a:latin typeface="Times New Roman" panose="02020603050405020304" pitchFamily="18" charset="0"/>
                <a:cs typeface="Times New Roman" panose="02020603050405020304" pitchFamily="18" charset="0"/>
              </a:rPr>
              <a:t>: con questo atto, che la SUAM invia </a:t>
            </a:r>
            <a:r>
              <a:rPr lang="it-IT" sz="1600" u="sng" dirty="0">
                <a:solidFill>
                  <a:srgbClr val="1C1C1C"/>
                </a:solidFill>
                <a:latin typeface="Times New Roman" panose="02020603050405020304" pitchFamily="18" charset="0"/>
                <a:cs typeface="Times New Roman" panose="02020603050405020304" pitchFamily="18" charset="0"/>
              </a:rPr>
              <a:t>tramite PEC</a:t>
            </a:r>
            <a:r>
              <a:rPr lang="it-IT" sz="1600" dirty="0">
                <a:solidFill>
                  <a:srgbClr val="1C1C1C"/>
                </a:solidFill>
                <a:latin typeface="Times New Roman" panose="02020603050405020304" pitchFamily="18" charset="0"/>
                <a:cs typeface="Times New Roman" panose="02020603050405020304" pitchFamily="18" charset="0"/>
              </a:rPr>
              <a:t> all’Amministrazione contraente, viene accantonata la quota parte di massimale necessaria a soddisfare il fabbisogno dell’Amministrazione contraente e quest’ultima viene autorizzata a contattare direttamente il Fornitore;</a:t>
            </a:r>
            <a:br>
              <a:rPr lang="it-IT" sz="1600" dirty="0">
                <a:solidFill>
                  <a:srgbClr val="1C1C1C"/>
                </a:solidFill>
                <a:latin typeface="Times New Roman" panose="02020603050405020304" pitchFamily="18" charset="0"/>
                <a:cs typeface="Times New Roman" panose="02020603050405020304" pitchFamily="18" charset="0"/>
              </a:rPr>
            </a:br>
            <a:r>
              <a:rPr lang="it-IT" sz="1600" dirty="0">
                <a:solidFill>
                  <a:srgbClr val="1C1C1C"/>
                </a:solidFill>
                <a:latin typeface="Times New Roman" panose="02020603050405020304" pitchFamily="18" charset="0"/>
                <a:cs typeface="Times New Roman" panose="02020603050405020304" pitchFamily="18" charset="0"/>
              </a:rPr>
              <a:t/>
            </a:r>
            <a:br>
              <a:rPr lang="it-IT" sz="1600" dirty="0">
                <a:solidFill>
                  <a:srgbClr val="1C1C1C"/>
                </a:solidFill>
                <a:latin typeface="Times New Roman" panose="02020603050405020304" pitchFamily="18" charset="0"/>
                <a:cs typeface="Times New Roman" panose="02020603050405020304" pitchFamily="18" charset="0"/>
              </a:rPr>
            </a:br>
            <a:r>
              <a:rPr lang="it-IT" sz="1600" b="1" dirty="0">
                <a:solidFill>
                  <a:srgbClr val="1C1C1C"/>
                </a:solidFill>
                <a:latin typeface="Times New Roman" panose="02020603050405020304" pitchFamily="18" charset="0"/>
                <a:cs typeface="Times New Roman" panose="02020603050405020304" pitchFamily="18" charset="0"/>
              </a:rPr>
              <a:t>3. ORDINATIVO DI FORNITURA (Modello ORDINATIVO DI FORNITURA</a:t>
            </a:r>
            <a:r>
              <a:rPr lang="it-IT" sz="1600" dirty="0">
                <a:solidFill>
                  <a:srgbClr val="1C1C1C"/>
                </a:solidFill>
                <a:latin typeface="Times New Roman" panose="02020603050405020304" pitchFamily="18" charset="0"/>
                <a:cs typeface="Times New Roman" panose="02020603050405020304" pitchFamily="18" charset="0"/>
              </a:rPr>
              <a:t>): contratto attuativo della Convenzione che l’Amministrazione contraente deve caricare su GT SUAM ed inviare al fornitore. All’ordinativo di fornitura dovrà essere allegato il RIEPILOGO ADESIONE, generato attraverso la piattaforma GT-SUAM.</a:t>
            </a:r>
            <a:br>
              <a:rPr lang="it-IT" sz="1600" dirty="0">
                <a:solidFill>
                  <a:srgbClr val="1C1C1C"/>
                </a:solidFill>
                <a:latin typeface="Times New Roman" panose="02020603050405020304" pitchFamily="18" charset="0"/>
                <a:cs typeface="Times New Roman" panose="02020603050405020304" pitchFamily="18" charset="0"/>
              </a:rPr>
            </a:br>
            <a:r>
              <a:rPr lang="it-IT" sz="1600" dirty="0">
                <a:solidFill>
                  <a:srgbClr val="1C1C1C"/>
                </a:solidFill>
                <a:latin typeface="Times New Roman" panose="02020603050405020304" pitchFamily="18" charset="0"/>
                <a:cs typeface="Times New Roman" panose="02020603050405020304" pitchFamily="18" charset="0"/>
              </a:rPr>
              <a:t/>
            </a:r>
            <a:br>
              <a:rPr lang="it-IT" sz="1600" dirty="0">
                <a:solidFill>
                  <a:srgbClr val="1C1C1C"/>
                </a:solidFill>
                <a:latin typeface="Times New Roman" panose="02020603050405020304" pitchFamily="18" charset="0"/>
                <a:cs typeface="Times New Roman" panose="02020603050405020304" pitchFamily="18" charset="0"/>
              </a:rPr>
            </a:br>
            <a:r>
              <a:rPr lang="it-IT" sz="1600" dirty="0">
                <a:solidFill>
                  <a:srgbClr val="1C1C1C"/>
                </a:solidFill>
                <a:latin typeface="Times New Roman" panose="02020603050405020304" pitchFamily="18" charset="0"/>
                <a:cs typeface="Times New Roman" panose="02020603050405020304" pitchFamily="18" charset="0"/>
              </a:rPr>
              <a:t/>
            </a:r>
            <a:br>
              <a:rPr lang="it-IT" sz="1600" dirty="0">
                <a:solidFill>
                  <a:srgbClr val="1C1C1C"/>
                </a:solidFill>
                <a:latin typeface="Times New Roman" panose="02020603050405020304" pitchFamily="18" charset="0"/>
                <a:cs typeface="Times New Roman" panose="02020603050405020304" pitchFamily="18" charset="0"/>
              </a:rPr>
            </a:br>
            <a:r>
              <a:rPr lang="it-IT" sz="1800" b="1" u="sng" dirty="0">
                <a:solidFill>
                  <a:srgbClr val="FF0000"/>
                </a:solidFill>
                <a:latin typeface="Times New Roman" panose="02020603050405020304" pitchFamily="18" charset="0"/>
                <a:cs typeface="Times New Roman" panose="02020603050405020304" pitchFamily="18" charset="0"/>
              </a:rPr>
              <a:t>ATTENZIONE: Al fine di semplificare le modalità di adesione, la presente procedura si intende sostitutiva di quella prevista nell’art. 12 del Capitolato tecnico a base di gara. Pertanto, non è più previsto l’invio da parte dell’Amministrazione Aderente alla SUAM della PROPOSTA DI ADESIONE. L’Amministrazione potrà procedere a caricare direttamente l’Ordinativo di fornitura sulla Piattaforma GT SUAM.</a:t>
            </a:r>
            <a:r>
              <a:rPr lang="it-IT" sz="1600" u="sng" dirty="0">
                <a:solidFill>
                  <a:srgbClr val="FF0000"/>
                </a:solidFill>
                <a:latin typeface="Times New Roman" panose="02020603050405020304" pitchFamily="18" charset="0"/>
                <a:cs typeface="Times New Roman" panose="02020603050405020304" pitchFamily="18" charset="0"/>
              </a:rPr>
              <a:t/>
            </a:r>
            <a:br>
              <a:rPr lang="it-IT" sz="1600" u="sng" dirty="0">
                <a:solidFill>
                  <a:srgbClr val="FF0000"/>
                </a:solidFill>
                <a:latin typeface="Times New Roman" panose="02020603050405020304" pitchFamily="18" charset="0"/>
                <a:cs typeface="Times New Roman" panose="02020603050405020304" pitchFamily="18" charset="0"/>
              </a:rPr>
            </a:br>
            <a:r>
              <a:rPr lang="it-IT" sz="1600" dirty="0">
                <a:solidFill>
                  <a:srgbClr val="1C1C1C"/>
                </a:solidFill>
                <a:latin typeface="Times New Roman" panose="02020603050405020304" pitchFamily="18" charset="0"/>
                <a:cs typeface="Times New Roman" panose="02020603050405020304" pitchFamily="18" charset="0"/>
              </a:rPr>
              <a:t/>
            </a:r>
            <a:br>
              <a:rPr lang="it-IT" sz="1600" dirty="0">
                <a:solidFill>
                  <a:srgbClr val="1C1C1C"/>
                </a:solidFill>
                <a:latin typeface="Times New Roman" panose="02020603050405020304" pitchFamily="18" charset="0"/>
                <a:cs typeface="Times New Roman" panose="02020603050405020304" pitchFamily="18" charset="0"/>
              </a:rPr>
            </a:b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77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8B1CC9-8352-432C-BB58-607997B635E3}"/>
              </a:ext>
            </a:extLst>
          </p:cNvPr>
          <p:cNvSpPr>
            <a:spLocks noGrp="1"/>
          </p:cNvSpPr>
          <p:nvPr>
            <p:ph type="title" idx="4294967295"/>
          </p:nvPr>
        </p:nvSpPr>
        <p:spPr>
          <a:xfrm>
            <a:off x="175847" y="246185"/>
            <a:ext cx="11843238" cy="6450037"/>
          </a:xfrm>
        </p:spPr>
        <p:txBody>
          <a:bodyPr>
            <a:normAutofit/>
          </a:bodyPr>
          <a:lstStyle/>
          <a:p>
            <a:r>
              <a:rPr lang="it-IT" sz="2800" b="1" dirty="0">
                <a:latin typeface="Times New Roman" panose="02020603050405020304" pitchFamily="18" charset="0"/>
                <a:cs typeface="Times New Roman" panose="02020603050405020304" pitchFamily="18" charset="0"/>
              </a:rPr>
              <a:t>CONFERMA DI ADESIONE</a:t>
            </a:r>
            <a:r>
              <a:rPr lang="it-IT" sz="3200" dirty="0">
                <a:solidFill>
                  <a:srgbClr val="FF0000"/>
                </a:solidFill>
                <a:latin typeface="Times New Roman" panose="02020603050405020304" pitchFamily="18" charset="0"/>
                <a:cs typeface="Times New Roman" panose="02020603050405020304" pitchFamily="18" charset="0"/>
              </a:rPr>
              <a:t/>
            </a:r>
            <a:br>
              <a:rPr lang="it-IT" sz="3200" dirty="0">
                <a:solidFill>
                  <a:srgbClr val="FF0000"/>
                </a:solidFill>
                <a:latin typeface="Times New Roman" panose="02020603050405020304" pitchFamily="18" charset="0"/>
                <a:cs typeface="Times New Roman" panose="02020603050405020304" pitchFamily="18" charset="0"/>
              </a:rPr>
            </a:br>
            <a:r>
              <a:rPr lang="it-IT" sz="2200" dirty="0"/>
              <a:t/>
            </a:r>
            <a:br>
              <a:rPr lang="it-IT" sz="2200" dirty="0"/>
            </a:br>
            <a:r>
              <a:rPr lang="it-IT" sz="1800" dirty="0">
                <a:latin typeface="Times New Roman" panose="02020603050405020304" pitchFamily="18" charset="0"/>
                <a:cs typeface="Times New Roman" panose="02020603050405020304" pitchFamily="18" charset="0"/>
              </a:rPr>
              <a:t>L’ Amministrazione interessata, successivamente al ricevimento della comunicazione da parte della SUAM di avvenuta pubblicazione della Convenzione, deve trasmettere alla SUAM, </a:t>
            </a:r>
            <a:r>
              <a:rPr lang="it-IT" sz="1800" u="sng" dirty="0">
                <a:latin typeface="Times New Roman" panose="02020603050405020304" pitchFamily="18" charset="0"/>
                <a:cs typeface="Times New Roman" panose="02020603050405020304" pitchFamily="18" charset="0"/>
              </a:rPr>
              <a:t>tramite PEC</a:t>
            </a:r>
            <a:r>
              <a:rPr lang="it-IT" sz="1800" dirty="0">
                <a:latin typeface="Times New Roman" panose="02020603050405020304" pitchFamily="18" charset="0"/>
                <a:cs typeface="Times New Roman" panose="02020603050405020304" pitchFamily="18" charset="0"/>
              </a:rPr>
              <a:t>, la CONFERMA DI ADESIONE, sottoscritta da un soggetto autorizzato ad impegnare formalmente e legalmente la stessa.</a:t>
            </a:r>
            <a:br>
              <a:rPr lang="it-IT" sz="1800" dirty="0">
                <a:latin typeface="Times New Roman" panose="02020603050405020304" pitchFamily="18" charset="0"/>
                <a:cs typeface="Times New Roman" panose="02020603050405020304" pitchFamily="18" charset="0"/>
              </a:rPr>
            </a:br>
            <a:r>
              <a:rPr lang="it-IT" sz="1800" dirty="0">
                <a:latin typeface="Times New Roman" panose="02020603050405020304" pitchFamily="18" charset="0"/>
                <a:cs typeface="Times New Roman" panose="02020603050405020304" pitchFamily="18" charset="0"/>
              </a:rPr>
              <a:t/>
            </a:r>
            <a:br>
              <a:rPr lang="it-IT" sz="1800" dirty="0">
                <a:latin typeface="Times New Roman" panose="02020603050405020304" pitchFamily="18" charset="0"/>
                <a:cs typeface="Times New Roman" panose="02020603050405020304" pitchFamily="18" charset="0"/>
              </a:rPr>
            </a:br>
            <a:r>
              <a:rPr lang="it-IT" sz="1800" dirty="0">
                <a:latin typeface="Times New Roman" panose="02020603050405020304" pitchFamily="18" charset="0"/>
                <a:cs typeface="Times New Roman" panose="02020603050405020304" pitchFamily="18" charset="0"/>
              </a:rPr>
              <a:t>Attraverso la Conferma di adesione l’Amministrazione fornirà alla SUAM i seguenti elementi:</a:t>
            </a:r>
            <a:br>
              <a:rPr lang="it-IT" sz="1800" dirty="0">
                <a:latin typeface="Times New Roman" panose="02020603050405020304" pitchFamily="18" charset="0"/>
                <a:cs typeface="Times New Roman" panose="02020603050405020304" pitchFamily="18" charset="0"/>
              </a:rPr>
            </a:br>
            <a:r>
              <a:rPr lang="it-IT" sz="1800" dirty="0">
                <a:latin typeface="Times New Roman" panose="02020603050405020304" pitchFamily="18" charset="0"/>
                <a:cs typeface="Times New Roman" panose="02020603050405020304" pitchFamily="18" charset="0"/>
              </a:rPr>
              <a:t/>
            </a:r>
            <a:br>
              <a:rPr lang="it-IT" sz="1800" dirty="0">
                <a:latin typeface="Times New Roman" panose="02020603050405020304" pitchFamily="18" charset="0"/>
                <a:cs typeface="Times New Roman" panose="02020603050405020304" pitchFamily="18" charset="0"/>
              </a:rPr>
            </a:br>
            <a:r>
              <a:rPr lang="it-IT" sz="1800" dirty="0">
                <a:latin typeface="Times New Roman" panose="02020603050405020304" pitchFamily="18" charset="0"/>
                <a:cs typeface="Times New Roman" panose="02020603050405020304" pitchFamily="18" charset="0"/>
              </a:rPr>
              <a:t>a) L’importo </a:t>
            </a:r>
            <a:r>
              <a:rPr lang="it-IT" sz="1800" u="sng" dirty="0">
                <a:latin typeface="Times New Roman" panose="02020603050405020304" pitchFamily="18" charset="0"/>
                <a:cs typeface="Times New Roman" panose="02020603050405020304" pitchFamily="18" charset="0"/>
              </a:rPr>
              <a:t>presuntivo</a:t>
            </a:r>
            <a:r>
              <a:rPr lang="it-IT" sz="1800" dirty="0">
                <a:latin typeface="Times New Roman" panose="02020603050405020304" pitchFamily="18" charset="0"/>
                <a:cs typeface="Times New Roman" panose="02020603050405020304" pitchFamily="18" charset="0"/>
              </a:rPr>
              <a:t> di adesione alla Convenzione sulla base delle stime effettuate dall’Amministrazione contraente considerando il listino prezzi allegato alla Convenzione;</a:t>
            </a:r>
            <a:br>
              <a:rPr lang="it-IT" sz="1800" dirty="0">
                <a:latin typeface="Times New Roman" panose="02020603050405020304" pitchFamily="18" charset="0"/>
                <a:cs typeface="Times New Roman" panose="02020603050405020304" pitchFamily="18" charset="0"/>
              </a:rPr>
            </a:br>
            <a:r>
              <a:rPr lang="it-IT" sz="1800" dirty="0">
                <a:latin typeface="Times New Roman" panose="02020603050405020304" pitchFamily="18" charset="0"/>
                <a:cs typeface="Times New Roman" panose="02020603050405020304" pitchFamily="18" charset="0"/>
              </a:rPr>
              <a:t/>
            </a:r>
            <a:br>
              <a:rPr lang="it-IT" sz="1800" dirty="0">
                <a:latin typeface="Times New Roman" panose="02020603050405020304" pitchFamily="18" charset="0"/>
                <a:cs typeface="Times New Roman" panose="02020603050405020304" pitchFamily="18" charset="0"/>
              </a:rPr>
            </a:br>
            <a:r>
              <a:rPr lang="it-IT" sz="1800" dirty="0">
                <a:latin typeface="Times New Roman" panose="02020603050405020304" pitchFamily="18" charset="0"/>
                <a:cs typeface="Times New Roman" panose="02020603050405020304" pitchFamily="18" charset="0"/>
              </a:rPr>
              <a:t>c) Il termine entro cui saranno emessi gli Ordinativi di Fornitura (che non potrà superare il periodo di validità della Convenzione, pari a 24 mesi);</a:t>
            </a:r>
            <a:br>
              <a:rPr lang="it-IT" sz="1800" dirty="0">
                <a:latin typeface="Times New Roman" panose="02020603050405020304" pitchFamily="18" charset="0"/>
                <a:cs typeface="Times New Roman" panose="02020603050405020304" pitchFamily="18" charset="0"/>
              </a:rPr>
            </a:br>
            <a:r>
              <a:rPr lang="it-IT" sz="1800" dirty="0">
                <a:latin typeface="Times New Roman" panose="02020603050405020304" pitchFamily="18" charset="0"/>
                <a:cs typeface="Times New Roman" panose="02020603050405020304" pitchFamily="18" charset="0"/>
              </a:rPr>
              <a:t/>
            </a:r>
            <a:br>
              <a:rPr lang="it-IT" sz="1800" dirty="0">
                <a:latin typeface="Times New Roman" panose="02020603050405020304" pitchFamily="18" charset="0"/>
                <a:cs typeface="Times New Roman" panose="02020603050405020304" pitchFamily="18" charset="0"/>
              </a:rPr>
            </a:br>
            <a:r>
              <a:rPr lang="it-IT" sz="1800" dirty="0">
                <a:latin typeface="Times New Roman" panose="02020603050405020304" pitchFamily="18" charset="0"/>
                <a:cs typeface="Times New Roman" panose="02020603050405020304" pitchFamily="18" charset="0"/>
              </a:rPr>
              <a:t>d) Il nominativo del Direttore dell’esecuzione del contratto ed il suo contatto di posta elettronica.</a:t>
            </a:r>
            <a:r>
              <a:rPr lang="it-IT" sz="1800" dirty="0"/>
              <a:t/>
            </a:r>
            <a:br>
              <a:rPr lang="it-IT" sz="1800" dirty="0"/>
            </a:br>
            <a:r>
              <a:rPr lang="it-IT" sz="1800" dirty="0"/>
              <a:t/>
            </a:r>
            <a:br>
              <a:rPr lang="it-IT" sz="1800" dirty="0"/>
            </a:br>
            <a:r>
              <a:rPr lang="it-IT" sz="1800" dirty="0"/>
              <a:t/>
            </a:r>
            <a:br>
              <a:rPr lang="it-IT" sz="1800" dirty="0"/>
            </a:br>
            <a:r>
              <a:rPr lang="it-IT" sz="1800" dirty="0"/>
              <a:t/>
            </a:r>
            <a:br>
              <a:rPr lang="it-IT" sz="1800" dirty="0"/>
            </a:br>
            <a:r>
              <a:rPr lang="it-IT" sz="3600" dirty="0"/>
              <a:t/>
            </a:r>
            <a:br>
              <a:rPr lang="it-IT" sz="3600" dirty="0"/>
            </a:br>
            <a:endParaRPr lang="it-IT" sz="3600" dirty="0"/>
          </a:p>
        </p:txBody>
      </p:sp>
    </p:spTree>
    <p:extLst>
      <p:ext uri="{BB962C8B-B14F-4D97-AF65-F5344CB8AC3E}">
        <p14:creationId xmlns:p14="http://schemas.microsoft.com/office/powerpoint/2010/main" val="1303985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D277EC6-98F1-4A22-91F5-74DAA870898F}"/>
              </a:ext>
            </a:extLst>
          </p:cNvPr>
          <p:cNvSpPr/>
          <p:nvPr/>
        </p:nvSpPr>
        <p:spPr>
          <a:xfrm>
            <a:off x="272562" y="509954"/>
            <a:ext cx="11667392" cy="3108543"/>
          </a:xfrm>
          <a:prstGeom prst="rect">
            <a:avLst/>
          </a:prstGeom>
        </p:spPr>
        <p:txBody>
          <a:bodyPr wrap="square">
            <a:spAutoFit/>
          </a:bodyPr>
          <a:lstStyle/>
          <a:p>
            <a:pPr lvl="0"/>
            <a:r>
              <a:rPr lang="it-IT" sz="2800" b="1" dirty="0">
                <a:latin typeface="Times New Roman" panose="02020603050405020304" pitchFamily="18" charset="0"/>
                <a:ea typeface="+mj-ea"/>
                <a:cs typeface="Times New Roman" panose="02020603050405020304" pitchFamily="18" charset="0"/>
              </a:rPr>
              <a:t>NULLA OSTA DELLA SUAM</a:t>
            </a:r>
          </a:p>
          <a:p>
            <a:pPr lvl="0"/>
            <a:endParaRPr lang="it-IT" sz="2400" dirty="0"/>
          </a:p>
          <a:p>
            <a:pPr marL="342900" lvl="0" indent="-342900" algn="just">
              <a:buFont typeface="Arial" panose="020B0604020202020204" pitchFamily="34" charset="0"/>
              <a:buChar char="•"/>
            </a:pPr>
            <a:r>
              <a:rPr lang="it-IT" sz="2000" dirty="0">
                <a:latin typeface="Times New Roman" panose="02020603050405020304" pitchFamily="18" charset="0"/>
                <a:ea typeface="+mj-ea"/>
                <a:cs typeface="Times New Roman" panose="02020603050405020304" pitchFamily="18" charset="0"/>
              </a:rPr>
              <a:t>La SUAM, entro 5 giorni lavorativi dal ricevimento della CONFERMA DI ADESIONE da parte dell’Amministrazione contraente, ne prenderà atto e rilascerà, </a:t>
            </a:r>
            <a:r>
              <a:rPr lang="it-IT" sz="2000" u="sng" dirty="0">
                <a:latin typeface="Times New Roman" panose="02020603050405020304" pitchFamily="18" charset="0"/>
                <a:ea typeface="+mj-ea"/>
                <a:cs typeface="Times New Roman" panose="02020603050405020304" pitchFamily="18" charset="0"/>
              </a:rPr>
              <a:t>tramite PEC</a:t>
            </a:r>
            <a:r>
              <a:rPr lang="it-IT" sz="2000" dirty="0">
                <a:latin typeface="Times New Roman" panose="02020603050405020304" pitchFamily="18" charset="0"/>
                <a:ea typeface="+mj-ea"/>
                <a:cs typeface="Times New Roman" panose="02020603050405020304" pitchFamily="18" charset="0"/>
              </a:rPr>
              <a:t>, il NULLA OSTA.</a:t>
            </a:r>
          </a:p>
          <a:p>
            <a:pPr lvl="0" algn="just"/>
            <a:endParaRPr lang="it-IT" sz="2000" dirty="0">
              <a:latin typeface="Times New Roman" panose="02020603050405020304" pitchFamily="18" charset="0"/>
              <a:ea typeface="+mj-ea"/>
              <a:cs typeface="Times New Roman" panose="02020603050405020304" pitchFamily="18" charset="0"/>
            </a:endParaRPr>
          </a:p>
          <a:p>
            <a:pPr marL="342900" lvl="0" indent="-342900" algn="just">
              <a:buFont typeface="Arial" panose="020B0604020202020204" pitchFamily="34" charset="0"/>
              <a:buChar char="•"/>
            </a:pPr>
            <a:r>
              <a:rPr lang="it-IT" sz="2000" dirty="0">
                <a:latin typeface="Times New Roman" panose="02020603050405020304" pitchFamily="18" charset="0"/>
                <a:ea typeface="+mj-ea"/>
                <a:cs typeface="Times New Roman" panose="02020603050405020304" pitchFamily="18" charset="0"/>
              </a:rPr>
              <a:t>L’Amministrazione contraente, in seguito al ricevimento del nulla osta da parte della SUAM, è autorizzata ad avviare l’interlocuzione con il Fornitore.</a:t>
            </a:r>
          </a:p>
          <a:p>
            <a:pPr lvl="0" algn="just"/>
            <a:endParaRPr lang="it-IT" sz="2000" dirty="0">
              <a:latin typeface="Times New Roman" panose="02020603050405020304" pitchFamily="18" charset="0"/>
              <a:ea typeface="+mj-ea"/>
              <a:cs typeface="Times New Roman" panose="02020603050405020304" pitchFamily="18" charset="0"/>
            </a:endParaRPr>
          </a:p>
          <a:p>
            <a:pPr lvl="0" algn="just"/>
            <a:endParaRPr lang="it-IT"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29445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A6F9C7A-1262-44FF-8547-36FD8F283C13}"/>
              </a:ext>
            </a:extLst>
          </p:cNvPr>
          <p:cNvSpPr/>
          <p:nvPr/>
        </p:nvSpPr>
        <p:spPr>
          <a:xfrm>
            <a:off x="281353" y="422031"/>
            <a:ext cx="11641015" cy="5155257"/>
          </a:xfrm>
          <a:prstGeom prst="rect">
            <a:avLst/>
          </a:prstGeom>
        </p:spPr>
        <p:txBody>
          <a:bodyPr wrap="square">
            <a:spAutoFit/>
          </a:bodyPr>
          <a:lstStyle/>
          <a:p>
            <a:pPr lvl="0">
              <a:spcAft>
                <a:spcPts val="1142"/>
              </a:spcAft>
            </a:pPr>
            <a:r>
              <a:rPr lang="it-IT" sz="2800" b="1" dirty="0">
                <a:latin typeface="Times New Roman" panose="02020603050405020304" pitchFamily="18" charset="0"/>
                <a:cs typeface="Times New Roman" panose="02020603050405020304" pitchFamily="18" charset="0"/>
              </a:rPr>
              <a:t>ORDINATIVO DI FORNITURA</a:t>
            </a:r>
            <a:endParaRPr lang="it-IT" sz="2600" b="1" dirty="0">
              <a:latin typeface="Times New Roman" panose="02020603050405020304" pitchFamily="18" charset="0"/>
              <a:cs typeface="Times New Roman" panose="02020603050405020304" pitchFamily="18" charset="0"/>
            </a:endParaRPr>
          </a:p>
          <a:p>
            <a:pPr lvl="0" algn="just">
              <a:spcAft>
                <a:spcPts val="1142"/>
              </a:spcAft>
            </a:pPr>
            <a:r>
              <a:rPr lang="it-IT" sz="2000" dirty="0">
                <a:solidFill>
                  <a:srgbClr val="1C1C1C"/>
                </a:solidFill>
                <a:latin typeface="Times New Roman" panose="02020603050405020304" pitchFamily="18" charset="0"/>
                <a:cs typeface="Times New Roman" panose="02020603050405020304" pitchFamily="18" charset="0"/>
              </a:rPr>
              <a:t>E’ l’atto in forma elettronica, sottoscritto da un soggetto autorizzato ad impegnare legalmente e formalmente l’Amministrazione contraente, che viene inviato al Fornitore.</a:t>
            </a:r>
          </a:p>
          <a:p>
            <a:pPr lvl="0" algn="just">
              <a:spcAft>
                <a:spcPts val="1142"/>
              </a:spcAft>
            </a:pPr>
            <a:r>
              <a:rPr lang="it-IT" sz="2000" dirty="0">
                <a:solidFill>
                  <a:srgbClr val="1C1C1C"/>
                </a:solidFill>
                <a:latin typeface="Times New Roman" panose="02020603050405020304" pitchFamily="18" charset="0"/>
                <a:cs typeface="Times New Roman" panose="02020603050405020304" pitchFamily="18" charset="0"/>
              </a:rPr>
              <a:t>Costituisce il documento contrattuale che formalizza l’accordo tra le Amministrazioni contraenti e il Fornitore ed assume, come previsto dall’art. 26 L. 488/1999, la valenza di contratto attuativo della Convenzione.</a:t>
            </a:r>
          </a:p>
          <a:p>
            <a:pPr lvl="0" algn="just">
              <a:spcAft>
                <a:spcPts val="1142"/>
              </a:spcAft>
            </a:pPr>
            <a:r>
              <a:rPr lang="it-IT" sz="2000" dirty="0">
                <a:solidFill>
                  <a:srgbClr val="1C1C1C"/>
                </a:solidFill>
                <a:latin typeface="Times New Roman" panose="02020603050405020304" pitchFamily="18" charset="0"/>
                <a:cs typeface="Times New Roman" panose="02020603050405020304" pitchFamily="18" charset="0"/>
              </a:rPr>
              <a:t>All’Ordinativo di Fornitura dovrà essere allegato il Riepilogo Adesione scaricato dalla Piattaforma GT SUAM secondo le modalità indicate nell’apposita guida.</a:t>
            </a:r>
          </a:p>
          <a:p>
            <a:pPr lvl="0" algn="just">
              <a:spcAft>
                <a:spcPts val="1142"/>
              </a:spcAft>
            </a:pPr>
            <a:r>
              <a:rPr lang="it-IT" sz="2000" dirty="0">
                <a:solidFill>
                  <a:srgbClr val="1C1C1C"/>
                </a:solidFill>
                <a:latin typeface="Times New Roman" panose="02020603050405020304" pitchFamily="18" charset="0"/>
                <a:cs typeface="Times New Roman" panose="02020603050405020304" pitchFamily="18" charset="0"/>
              </a:rPr>
              <a:t>Al momento della stipulazione dell’Ordinativo di fornitura, l’Amministrazione contraente liquiderà, a favore della Regione Marche, l’ importo previsto nel Prospetto economico per gli incentivi ex art. 113 commi 2 e 5 del D.lgs. n. 50/2016.</a:t>
            </a:r>
          </a:p>
          <a:p>
            <a:pPr lvl="0" algn="just">
              <a:spcAft>
                <a:spcPts val="1142"/>
              </a:spcAft>
            </a:pPr>
            <a:r>
              <a:rPr lang="it-IT" sz="2000" b="1" kern="0" dirty="0">
                <a:solidFill>
                  <a:srgbClr val="1C1C1C"/>
                </a:solidFill>
                <a:latin typeface="Times New Roman" panose="02020603050405020304" pitchFamily="18" charset="0"/>
                <a:cs typeface="Times New Roman" panose="02020603050405020304" pitchFamily="18" charset="0"/>
              </a:rPr>
              <a:t>L’Ordinativo di fornitura, unitamente all’allegato RIEPILOGO ADESIONE, deve essere trasmesso al RUP della Convenzione ai fini del monitoraggio di quest’ultima. </a:t>
            </a:r>
          </a:p>
          <a:p>
            <a:pPr lvl="0">
              <a:spcAft>
                <a:spcPts val="1142"/>
              </a:spcAft>
            </a:pPr>
            <a:endParaRPr lang="it-IT" sz="2600" dirty="0">
              <a:solidFill>
                <a:srgbClr val="1C1C1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316843"/>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7886</TotalTime>
  <Words>2615</Words>
  <Application>Microsoft Office PowerPoint</Application>
  <PresentationFormat>Widescreen</PresentationFormat>
  <Paragraphs>222</Paragraphs>
  <Slides>20</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Avenir Next LT Pro</vt:lpstr>
      <vt:lpstr>Calibri</vt:lpstr>
      <vt:lpstr>Times New Roman</vt:lpstr>
      <vt:lpstr>Wingdings</vt:lpstr>
      <vt:lpstr>AccentBoxVTI</vt:lpstr>
      <vt:lpstr>SUAM- SOGGETTO AGGREGATORE DELLA REGIONE MARCHE</vt:lpstr>
      <vt:lpstr>PREMESSA</vt:lpstr>
      <vt:lpstr>PREMESSA</vt:lpstr>
      <vt:lpstr>I FORNITORI</vt:lpstr>
      <vt:lpstr>L’Amministrazione contraente che intenda aderire alla Convenzione per la fornitura, in acquisto e noleggio, di personal computer e servizi connessi per le Amministrazioni della Regione Marche dovrà:   1) Collegarsi al «Profilo del Committente – Soggetto Aggregatore SUAM», al seguente link: https://www.regione.marche.it/Entra-in-Regione/Soggetto-Aggregatore-SUAM.  2) Selezionare la Sezione «Generali» all’interno della quale troverà un’ulteriore Sezione denominata «Convenzioni attive».  3) All’interno di quest’ultima, in cui sarà presente la Convenzione di cui trattasi (PC 1), è presente il «Manuale Operativo per l’adesione sulla piattaforma GT- SUAM» ed una serie di allegati:  - CAPITOLATO TECNICO - LISTINO PREZZI - SCHEDE TECNICHE - Modello CONFERMA DI ADESIONE E NULLA OSTA - Modello ORDINATIVO DI FORNITURA - SCHEDA SINTETICA RIEPILOGATIVA - CONTATTI DEI FORNITORI - STANDARD DI LETTERA CONTESTAZIONE PENALI - STANDARD DI LETTERA APPLICAZIONE PENALI - PROSPETTO RIEPILOGATIVO PENALI - CONVENZIONI  4) Dopo aver preso visione della documentazione ed aver ottenuto il nulla osta da parte della SUAM per aderire alla Convenzione l’Amministrazione dovrà registrarsi attraverso la piattaforma GT-SUAM, la quale genererà un RIEPILOGO ADESIONE da allegare all’Ordinativo di fornitura.</vt:lpstr>
      <vt:lpstr>PROCEDURA DI ADESIONE ALLA CONVENZIONE La procedura di adesione alla Convenzione si articola come segue:  1. CONFERMA DI ADESIONE (Modello CONFERMA DI ADESIONE E NULLA OSTA): documento mediante il quale l’Amministrazione contraente conferma alla SUAM (tramite PEC) la sua intenzione di aderire alla Convenzione;  2. NULLA OSTA ALLA CONFERMA DI ADESIONE: con questo atto, che la SUAM invia tramite PEC all’Amministrazione contraente, viene accantonata la quota parte di massimale necessaria a soddisfare il fabbisogno dell’Amministrazione contraente e quest’ultima viene autorizzata a contattare direttamente il Fornitore;  3. ORDINATIVO DI FORNITURA (Modello ORDINATIVO DI FORNITURA): contratto attuativo della Convenzione che l’Amministrazione contraente deve caricare su GT SUAM ed inviare al fornitore. All’ordinativo di fornitura dovrà essere allegato il RIEPILOGO ADESIONE, generato attraverso la piattaforma GT-SUAM.   ATTENZIONE: Al fine di semplificare le modalità di adesione, la presente procedura si intende sostitutiva di quella prevista nell’art. 12 del Capitolato tecnico a base di gara. Pertanto, non è più previsto l’invio da parte dell’Amministrazione Aderente alla SUAM della PROPOSTA DI ADESIONE. L’Amministrazione potrà procedere a caricare direttamente l’Ordinativo di fornitura sulla Piattaforma GT SUAM.  </vt:lpstr>
      <vt:lpstr>CONFERMA DI ADESIONE  L’ Amministrazione interessata, successivamente al ricevimento della comunicazione da parte della SUAM di avvenuta pubblicazione della Convenzione, deve trasmettere alla SUAM, tramite PEC, la CONFERMA DI ADESIONE, sottoscritta da un soggetto autorizzato ad impegnare formalmente e legalmente la stessa.  Attraverso la Conferma di adesione l’Amministrazione fornirà alla SUAM i seguenti elementi:  a) L’importo presuntivo di adesione alla Convenzione sulla base delle stime effettuate dall’Amministrazione contraente considerando il listino prezzi allegato alla Convenzione;  c) Il termine entro cui saranno emessi gli Ordinativi di Fornitura (che non potrà superare il periodo di validità della Convenzione, pari a 24 mesi);  d) Il nominativo del Direttore dell’esecuzione del contratto ed il suo contatto di posta elettronica.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SUAM- SOGGETTO AGGREGATORE DELLA REGIONE MARCHE</dc:title>
  <dc:creator>Silvia Tummolo - silvia.tummolo@studio.unibo.it</dc:creator>
  <cp:lastModifiedBy>Silvia Tummolo</cp:lastModifiedBy>
  <cp:revision>108</cp:revision>
  <cp:lastPrinted>2020-09-10T09:09:09Z</cp:lastPrinted>
  <dcterms:created xsi:type="dcterms:W3CDTF">2020-06-30T09:04:18Z</dcterms:created>
  <dcterms:modified xsi:type="dcterms:W3CDTF">2020-09-23T15:31:16Z</dcterms:modified>
</cp:coreProperties>
</file>